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 id="2147483660" r:id="rId6"/>
    <p:sldMasterId id="2147483671"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41" roundtripDataSignature="AMtx7mjQBLDDzGcQJgDB0FeBRW48Zr461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9C37BD8-253D-4621-8FB1-F6CE8BB5C295}">
  <a:tblStyle styleId="{49C37BD8-253D-4621-8FB1-F6CE8BB5C295}"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20" Type="http://schemas.openxmlformats.org/officeDocument/2006/relationships/slide" Target="slides/slide12.xml"/><Relationship Id="rId41" Type="http://customschemas.google.com/relationships/presentationmetadata" Target="metadata"/><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1.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slide" Target="slides/slide25.xml"/><Relationship Id="rId10" Type="http://schemas.openxmlformats.org/officeDocument/2006/relationships/slide" Target="slides/slide2.xml"/><Relationship Id="rId32" Type="http://schemas.openxmlformats.org/officeDocument/2006/relationships/slide" Target="slides/slide24.xml"/><Relationship Id="rId13" Type="http://schemas.openxmlformats.org/officeDocument/2006/relationships/slide" Target="slides/slide5.xml"/><Relationship Id="rId35" Type="http://schemas.openxmlformats.org/officeDocument/2006/relationships/slide" Target="slides/slide27.xml"/><Relationship Id="rId12" Type="http://schemas.openxmlformats.org/officeDocument/2006/relationships/slide" Target="slides/slide4.xml"/><Relationship Id="rId34" Type="http://schemas.openxmlformats.org/officeDocument/2006/relationships/slide" Target="slides/slide26.xml"/><Relationship Id="rId15" Type="http://schemas.openxmlformats.org/officeDocument/2006/relationships/slide" Target="slides/slide7.xml"/><Relationship Id="rId37" Type="http://schemas.openxmlformats.org/officeDocument/2006/relationships/slide" Target="slides/slide29.xml"/><Relationship Id="rId14" Type="http://schemas.openxmlformats.org/officeDocument/2006/relationships/slide" Target="slides/slide6.xml"/><Relationship Id="rId36" Type="http://schemas.openxmlformats.org/officeDocument/2006/relationships/slide" Target="slides/slide28.xml"/><Relationship Id="rId17" Type="http://schemas.openxmlformats.org/officeDocument/2006/relationships/slide" Target="slides/slide9.xml"/><Relationship Id="rId39" Type="http://schemas.openxmlformats.org/officeDocument/2006/relationships/slide" Target="slides/slide31.xml"/><Relationship Id="rId16" Type="http://schemas.openxmlformats.org/officeDocument/2006/relationships/slide" Target="slides/slide8.xml"/><Relationship Id="rId38" Type="http://schemas.openxmlformats.org/officeDocument/2006/relationships/slide" Target="slides/slide30.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JASKYZ</a:t>
            </a:r>
            <a:endParaRPr/>
          </a:p>
        </p:txBody>
      </p:sp>
      <p:sp>
        <p:nvSpPr>
          <p:cNvPr id="197" name="Google Shape;19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0: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304800" lvl="1" marL="914400" rtl="0" algn="l">
              <a:lnSpc>
                <a:spcPct val="90000"/>
              </a:lnSpc>
              <a:spcBef>
                <a:spcPts val="500"/>
              </a:spcBef>
              <a:spcAft>
                <a:spcPts val="0"/>
              </a:spcAft>
              <a:buClr>
                <a:srgbClr val="000000"/>
              </a:buClr>
              <a:buSzPts val="1200"/>
              <a:buFont typeface="Calibri"/>
              <a:buChar char="○"/>
            </a:pPr>
            <a:r>
              <a:rPr b="1" lang="en" sz="1200">
                <a:latin typeface="Calibri"/>
                <a:ea typeface="Calibri"/>
                <a:cs typeface="Calibri"/>
                <a:sym typeface="Calibri"/>
              </a:rPr>
              <a:t>First, let’s take a overview of the variables. According to the top graph, we can see that the dataset is pretty clean because there are few missing values except for the soc_name and location’s longitude and latitude. So, we decide to drop those related rows since the missing values only contain less than 0.001%. </a:t>
            </a:r>
            <a:endParaRPr b="1" sz="1200">
              <a:latin typeface="Calibri"/>
              <a:ea typeface="Calibri"/>
              <a:cs typeface="Calibri"/>
              <a:sym typeface="Calibri"/>
            </a:endParaRPr>
          </a:p>
          <a:p>
            <a:pPr indent="-304800" lvl="1" marL="914400" rtl="0" algn="l">
              <a:lnSpc>
                <a:spcPct val="100000"/>
              </a:lnSpc>
              <a:spcBef>
                <a:spcPts val="0"/>
              </a:spcBef>
              <a:spcAft>
                <a:spcPts val="0"/>
              </a:spcAft>
              <a:buClr>
                <a:srgbClr val="000000"/>
              </a:buClr>
              <a:buSzPts val="1200"/>
              <a:buFont typeface="Calibri"/>
              <a:buChar char="○"/>
            </a:pPr>
            <a:r>
              <a:rPr b="1" lang="en" sz="1200">
                <a:latin typeface="Calibri"/>
                <a:ea typeface="Calibri"/>
                <a:cs typeface="Calibri"/>
                <a:sym typeface="Calibri"/>
              </a:rPr>
              <a:t>According to the bottom graph, we can see how many unique values for each column</a:t>
            </a:r>
            <a:endParaRPr/>
          </a:p>
        </p:txBody>
      </p:sp>
      <p:sp>
        <p:nvSpPr>
          <p:cNvPr id="284" name="Google Shape;28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317500" lvl="1" marL="914400" rtl="0" algn="l">
              <a:lnSpc>
                <a:spcPct val="90000"/>
              </a:lnSpc>
              <a:spcBef>
                <a:spcPts val="500"/>
              </a:spcBef>
              <a:spcAft>
                <a:spcPts val="0"/>
              </a:spcAft>
              <a:buClr>
                <a:srgbClr val="000000"/>
              </a:buClr>
              <a:buSzPts val="1400"/>
              <a:buFont typeface="Calibri"/>
              <a:buChar char="○"/>
            </a:pPr>
            <a:r>
              <a:rPr b="1" lang="en" sz="1400">
                <a:latin typeface="Calibri"/>
                <a:ea typeface="Calibri"/>
                <a:cs typeface="Calibri"/>
                <a:sym typeface="Calibri"/>
              </a:rPr>
              <a:t>Moving on to the columns in our dataset, we treat each variable separately. </a:t>
            </a:r>
            <a:endParaRPr b="1" sz="1400">
              <a:latin typeface="Calibri"/>
              <a:ea typeface="Calibri"/>
              <a:cs typeface="Calibri"/>
              <a:sym typeface="Calibri"/>
            </a:endParaRPr>
          </a:p>
          <a:p>
            <a:pPr indent="-317500" lvl="1" marL="914400" rtl="0" algn="l">
              <a:lnSpc>
                <a:spcPct val="90000"/>
              </a:lnSpc>
              <a:spcBef>
                <a:spcPts val="500"/>
              </a:spcBef>
              <a:spcAft>
                <a:spcPts val="0"/>
              </a:spcAft>
              <a:buClr>
                <a:srgbClr val="000000"/>
              </a:buClr>
              <a:buSzPts val="1400"/>
              <a:buFont typeface="Calibri"/>
              <a:buChar char="○"/>
            </a:pPr>
            <a:r>
              <a:rPr b="1" lang="en" sz="1400">
                <a:latin typeface="Calibri"/>
                <a:ea typeface="Calibri"/>
                <a:cs typeface="Calibri"/>
                <a:sym typeface="Calibri"/>
              </a:rPr>
              <a:t>First, as we can see in the graph, we have detailed classifications in the original dataset. Since we only need to know whether a claim was certified or denied, we further categorized this variable and keep only two status for further modeling part (certified-withdraw -&gt; certified, drop withdraw, pending -&gt; denied, rejected -&gt; denied, invalidated -&gt; denied)</a:t>
            </a:r>
            <a:endParaRPr/>
          </a:p>
        </p:txBody>
      </p:sp>
      <p:sp>
        <p:nvSpPr>
          <p:cNvPr id="295" name="Google Shape;29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317500" lvl="1" marL="914400" rtl="0" algn="l">
              <a:lnSpc>
                <a:spcPct val="90000"/>
              </a:lnSpc>
              <a:spcBef>
                <a:spcPts val="500"/>
              </a:spcBef>
              <a:spcAft>
                <a:spcPts val="0"/>
              </a:spcAft>
              <a:buClr>
                <a:srgbClr val="000000"/>
              </a:buClr>
              <a:buSzPts val="1400"/>
              <a:buFont typeface="Calibri"/>
              <a:buChar char="○"/>
            </a:pPr>
            <a:r>
              <a:rPr b="1" lang="en" sz="1400">
                <a:latin typeface="Calibri"/>
                <a:ea typeface="Calibri"/>
                <a:cs typeface="Calibri"/>
                <a:sym typeface="Calibri"/>
              </a:rPr>
              <a:t>Moving on to the employer_name, here are the two graphs showing how many claims each company sent over the past 6 years. Since there are about 236000 unique companies in our dataset and most of the companies has very few claims, then we decide to keep only the top 1000 companies, and label the rest 235000 companies as ‘other companies’ during the data cleaning process and order by the number of claims they issued in our analysis. </a:t>
            </a:r>
            <a:endParaRPr/>
          </a:p>
        </p:txBody>
      </p:sp>
      <p:sp>
        <p:nvSpPr>
          <p:cNvPr id="306" name="Google Shape;30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317500" lvl="1" marL="914400" rtl="0" algn="l">
              <a:lnSpc>
                <a:spcPct val="90000"/>
              </a:lnSpc>
              <a:spcBef>
                <a:spcPts val="500"/>
              </a:spcBef>
              <a:spcAft>
                <a:spcPts val="0"/>
              </a:spcAft>
              <a:buClr>
                <a:srgbClr val="000000"/>
              </a:buClr>
              <a:buSzPts val="1400"/>
              <a:buChar char="○"/>
            </a:pPr>
            <a:r>
              <a:rPr b="1" lang="en" sz="1400">
                <a:latin typeface="Calibri"/>
                <a:ea typeface="Calibri"/>
                <a:cs typeface="Calibri"/>
                <a:sym typeface="Calibri"/>
              </a:rPr>
              <a:t>Next, we have the full time position column which has two status, whether is full time or not as you can see the details in the graphs</a:t>
            </a:r>
            <a:endParaRPr/>
          </a:p>
        </p:txBody>
      </p:sp>
      <p:sp>
        <p:nvSpPr>
          <p:cNvPr id="316" name="Google Shape;31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317500" lvl="1" marL="914400" rtl="0" algn="l">
              <a:lnSpc>
                <a:spcPct val="90000"/>
              </a:lnSpc>
              <a:spcBef>
                <a:spcPts val="500"/>
              </a:spcBef>
              <a:spcAft>
                <a:spcPts val="0"/>
              </a:spcAft>
              <a:buClr>
                <a:srgbClr val="000000"/>
              </a:buClr>
              <a:buSzPts val="1400"/>
              <a:buChar char="○"/>
            </a:pPr>
            <a:r>
              <a:rPr b="1" lang="en" sz="1400">
                <a:latin typeface="Calibri"/>
                <a:ea typeface="Calibri"/>
                <a:cs typeface="Calibri"/>
                <a:sym typeface="Calibri"/>
              </a:rPr>
              <a:t>Moving on to the year variable, we can see that the number of applicants increases year by year from 2011 to 2016. We decide to treat year as a categorical variable instead of the numeric one in the further modeling part. </a:t>
            </a:r>
            <a:endParaRPr/>
          </a:p>
        </p:txBody>
      </p:sp>
      <p:sp>
        <p:nvSpPr>
          <p:cNvPr id="326" name="Google Shape;32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1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500"/>
              </a:spcBef>
              <a:spcAft>
                <a:spcPts val="0"/>
              </a:spcAft>
              <a:buSzPts val="1100"/>
              <a:buNone/>
            </a:pPr>
            <a:r>
              <a:rPr lang="en" sz="1800"/>
              <a:t>Here is the visualization for the occupational industry. As you can see in the graph, the top 10 frequently issued claims are all from Information Technology Industry</a:t>
            </a:r>
            <a:endParaRPr sz="1800"/>
          </a:p>
        </p:txBody>
      </p:sp>
      <p:sp>
        <p:nvSpPr>
          <p:cNvPr id="340" name="Google Shape;34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16: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600"/>
              <a:t>However, we found that there are 17702 missing values in this column, which represent 0.59% of the total data. Thus, we decide to split and treat existing and null values separately. First, as to those without the soc_name but with the job title, we decide to dig some insights using the job title. We manually cluster some typical field to the corresponding industry. For instance, the cells including “programmers, system, and computer” are all classified to “IT” industry. Second, we also set the field to the resting rows with soc_name. For example, we classify “public and fundraising” to PR. Then, we combine those two dataframe together and drop the original soc_name. Now, we have the soc_name1 column in the new dataset.</a:t>
            </a:r>
            <a:endParaRPr sz="1600"/>
          </a:p>
        </p:txBody>
      </p:sp>
      <p:sp>
        <p:nvSpPr>
          <p:cNvPr id="349" name="Google Shape;34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1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500"/>
              </a:spcBef>
              <a:spcAft>
                <a:spcPts val="0"/>
              </a:spcAft>
              <a:buSzPts val="1100"/>
              <a:buNone/>
            </a:pPr>
            <a:r>
              <a:rPr lang="en" sz="1900">
                <a:latin typeface="Calibri"/>
                <a:ea typeface="Calibri"/>
                <a:cs typeface="Calibri"/>
                <a:sym typeface="Calibri"/>
              </a:rPr>
              <a:t>Moving on to the job title, we want to analysis the position of person in the company. We want to see whether the high ranking position will affect one person being accepted to H1B or not.</a:t>
            </a:r>
            <a:endParaRPr sz="1600"/>
          </a:p>
        </p:txBody>
      </p:sp>
      <p:sp>
        <p:nvSpPr>
          <p:cNvPr id="388" name="Google Shape;38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18: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700"/>
              </a:spcBef>
              <a:spcAft>
                <a:spcPts val="0"/>
              </a:spcAft>
              <a:buSzPts val="1100"/>
              <a:buNone/>
            </a:pPr>
            <a:r>
              <a:rPr lang="en" sz="1600">
                <a:solidFill>
                  <a:srgbClr val="292929"/>
                </a:solidFill>
                <a:highlight>
                  <a:srgbClr val="FFFFFF"/>
                </a:highlight>
                <a:latin typeface="Georgia"/>
                <a:ea typeface="Georgia"/>
                <a:cs typeface="Georgia"/>
                <a:sym typeface="Georgia"/>
              </a:rPr>
              <a:t>We use sentence transformer method, which is a python framework for state of the art sentence and text embeddings. These enbeddings can then be compared, for instance, with cosine-similarity to find phrases with similar meaning. After representing the phrases as dense vectors, we put those to the unsupervised clustering method, kmeans clustering to categorize the job title. After 24 hours of hard working, we come up with the new column, “cluster_job_title”, including 20 clusters of work position. </a:t>
            </a:r>
            <a:endParaRPr sz="1600">
              <a:solidFill>
                <a:srgbClr val="292929"/>
              </a:solidFill>
              <a:highlight>
                <a:srgbClr val="FFFFFF"/>
              </a:highlight>
              <a:latin typeface="Georgia"/>
              <a:ea typeface="Georgia"/>
              <a:cs typeface="Georgia"/>
              <a:sym typeface="Georgia"/>
            </a:endParaRPr>
          </a:p>
          <a:p>
            <a:pPr indent="0" lvl="0" marL="0" rtl="0" algn="l">
              <a:lnSpc>
                <a:spcPct val="100000"/>
              </a:lnSpc>
              <a:spcBef>
                <a:spcPts val="0"/>
              </a:spcBef>
              <a:spcAft>
                <a:spcPts val="0"/>
              </a:spcAft>
              <a:buSzPts val="1100"/>
              <a:buNone/>
            </a:pPr>
            <a:r>
              <a:t/>
            </a:r>
            <a:endParaRPr sz="1600">
              <a:solidFill>
                <a:srgbClr val="292929"/>
              </a:solidFill>
              <a:highlight>
                <a:srgbClr val="FFFFFF"/>
              </a:highlight>
              <a:latin typeface="Georgia"/>
              <a:ea typeface="Georgia"/>
              <a:cs typeface="Georgia"/>
              <a:sym typeface="Georgia"/>
            </a:endParaRPr>
          </a:p>
          <a:p>
            <a:pPr indent="0" lvl="0" marL="0" rtl="0" algn="l">
              <a:lnSpc>
                <a:spcPct val="100000"/>
              </a:lnSpc>
              <a:spcBef>
                <a:spcPts val="0"/>
              </a:spcBef>
              <a:spcAft>
                <a:spcPts val="0"/>
              </a:spcAft>
              <a:buSzPts val="1100"/>
              <a:buNone/>
            </a:pPr>
            <a:r>
              <a:t/>
            </a:r>
            <a:endParaRPr/>
          </a:p>
        </p:txBody>
      </p:sp>
      <p:sp>
        <p:nvSpPr>
          <p:cNvPr id="397" name="Google Shape;397;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19: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800"/>
              <a:t>Moving on to the numeric data, wages, we find the data has an extreme left skew. We keep only the middle range, which calculated above to mediate. Then, we have a distribution as the picture on the right, similar to the normal distribution </a:t>
            </a:r>
            <a:endParaRPr sz="1800"/>
          </a:p>
        </p:txBody>
      </p:sp>
      <p:sp>
        <p:nvSpPr>
          <p:cNvPr id="441" name="Google Shape;44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1" name="Google Shape;21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20: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800"/>
              <a:t>Then, we tried to cluster the working location using the unsupervised k means cluster. However, there are only 2 clear clusters as the graph showing above. We think that this method is not good enough, thus … </a:t>
            </a:r>
            <a:endParaRPr sz="1800"/>
          </a:p>
        </p:txBody>
      </p:sp>
      <p:sp>
        <p:nvSpPr>
          <p:cNvPr id="455" name="Google Shape;45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21: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700"/>
              <a:t>we only keep the state instead of the whole messy column. 52 states are included in here. We also drop the longitude and latitude in order to avoid the duplicated information </a:t>
            </a:r>
            <a:endParaRPr sz="1700"/>
          </a:p>
        </p:txBody>
      </p:sp>
      <p:sp>
        <p:nvSpPr>
          <p:cNvPr id="466" name="Google Shape;46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22: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800"/>
              <a:t>Finally, we need to change the categorical values to numeric in order to put in our models. First, we try to get dummy variables for each column. It turns out we increased to 80 more columns. Unfortunately, our data is too large so that the computer crashed few times. Thus, we decide to use cat code for each column. We also saved the corresponding code for future usage.</a:t>
            </a:r>
            <a:endParaRPr sz="1800"/>
          </a:p>
        </p:txBody>
      </p:sp>
      <p:sp>
        <p:nvSpPr>
          <p:cNvPr id="491" name="Google Shape;491;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23: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2" name="Google Shape;52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2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---Firstly, talk about what models we tried, and based on their accuracy scores, we first choose 3 models to focus on, and briefly talk about random forest, focus on introduce about gradient boosting model; briefly mention why we choose random forest over decision tree</a:t>
            </a:r>
            <a:endParaRPr/>
          </a:p>
          <a:p>
            <a:pPr indent="0" lvl="0" marL="0" rtl="0" algn="l">
              <a:lnSpc>
                <a:spcPct val="100000"/>
              </a:lnSpc>
              <a:spcBef>
                <a:spcPts val="0"/>
              </a:spcBef>
              <a:spcAft>
                <a:spcPts val="0"/>
              </a:spcAft>
              <a:buSzPts val="1100"/>
              <a:buNone/>
            </a:pPr>
            <a:r>
              <a:rPr lang="en"/>
              <a:t>--later talk more details about why we finally choose random forest (I will cover this part)</a:t>
            </a:r>
            <a:endParaRPr/>
          </a:p>
        </p:txBody>
      </p:sp>
      <p:sp>
        <p:nvSpPr>
          <p:cNvPr id="529" name="Google Shape;529;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2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--Split data: training data (training subset, and testing subset), holdout data as real world </a:t>
            </a:r>
            <a:endParaRPr/>
          </a:p>
          <a:p>
            <a:pPr indent="0" lvl="0" marL="0" rtl="0" algn="l">
              <a:lnSpc>
                <a:spcPct val="100000"/>
              </a:lnSpc>
              <a:spcBef>
                <a:spcPts val="0"/>
              </a:spcBef>
              <a:spcAft>
                <a:spcPts val="0"/>
              </a:spcAft>
              <a:buSzPts val="1100"/>
              <a:buNone/>
            </a:pPr>
            <a:r>
              <a:rPr lang="en"/>
              <a:t>--SMOTE() to solve unbalanced data (briefly talk about smote method and why it is good for our dataset)</a:t>
            </a:r>
            <a:endParaRPr/>
          </a:p>
          <a:p>
            <a:pPr indent="0" lvl="0" marL="0" rtl="0" algn="l">
              <a:lnSpc>
                <a:spcPct val="100000"/>
              </a:lnSpc>
              <a:spcBef>
                <a:spcPts val="0"/>
              </a:spcBef>
              <a:spcAft>
                <a:spcPts val="0"/>
              </a:spcAft>
              <a:buSzPts val="1100"/>
              <a:buNone/>
            </a:pPr>
            <a:r>
              <a:rPr lang="en"/>
              <a:t>--Binary label: cause problem (after we cleaned data again, we firstly had a really bad accuracy scores, awfully different from what we expected, the scores are even lower than 20%; we later figure out the reason: at first, certified is 1, but after re-clean data, certified refers to 0, it is flipped, which cause the problem.We change the label back to solve it)  </a:t>
            </a:r>
            <a:endParaRPr/>
          </a:p>
        </p:txBody>
      </p:sp>
      <p:sp>
        <p:nvSpPr>
          <p:cNvPr id="539" name="Google Shape;539;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2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--Put roc graphs on right of AUC score </a:t>
            </a:r>
            <a:endParaRPr/>
          </a:p>
        </p:txBody>
      </p:sp>
      <p:sp>
        <p:nvSpPr>
          <p:cNvPr id="552" name="Google Shape;55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2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4" name="Google Shape;564;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28: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2" name="Google Shape;582;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29: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Key Findings: answering the questions addressed in business questions;</a:t>
            </a:r>
            <a:endParaRPr/>
          </a:p>
          <a:p>
            <a:pPr indent="0" lvl="0" marL="0" rtl="0" algn="l">
              <a:lnSpc>
                <a:spcPct val="100000"/>
              </a:lnSpc>
              <a:spcBef>
                <a:spcPts val="0"/>
              </a:spcBef>
              <a:spcAft>
                <a:spcPts val="0"/>
              </a:spcAft>
              <a:buSzPts val="1100"/>
              <a:buNone/>
            </a:pPr>
            <a:r>
              <a:rPr lang="en"/>
              <a:t>Key Challenges &amp; Strategies:</a:t>
            </a:r>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•The dataset has a size of 469.45MB and more than 3 million rows, which make training and modelling costly;</a:t>
            </a:r>
            <a:endParaRPr/>
          </a:p>
          <a:p>
            <a:pPr indent="0" lvl="0" marL="0" rtl="0" algn="l">
              <a:lnSpc>
                <a:spcPct val="115000"/>
              </a:lnSpc>
              <a:spcBef>
                <a:spcPts val="0"/>
              </a:spcBef>
              <a:spcAft>
                <a:spcPts val="0"/>
              </a:spcAft>
              <a:buSzPts val="1100"/>
              <a:buNone/>
            </a:pPr>
            <a:r>
              <a:rPr lang="en" sz="1400">
                <a:solidFill>
                  <a:schemeClr val="dk1"/>
                </a:solidFill>
              </a:rPr>
              <a:t>•The input variables are mostly non-numeric values in object type;</a:t>
            </a:r>
            <a:endParaRPr sz="1400">
              <a:solidFill>
                <a:schemeClr val="dk1"/>
              </a:solidFill>
            </a:endParaRPr>
          </a:p>
          <a:p>
            <a:pPr indent="0" lvl="0" marL="0" rtl="0" algn="l">
              <a:lnSpc>
                <a:spcPct val="115000"/>
              </a:lnSpc>
              <a:spcBef>
                <a:spcPts val="0"/>
              </a:spcBef>
              <a:spcAft>
                <a:spcPts val="0"/>
              </a:spcAft>
              <a:buSzPts val="1100"/>
              <a:buNone/>
            </a:pPr>
            <a:r>
              <a:rPr lang="en" sz="1400">
                <a:solidFill>
                  <a:schemeClr val="dk1"/>
                </a:solidFill>
              </a:rPr>
              <a:t>•Job titles are confusable and some of the titles present differently but actually mean the same type of job;</a:t>
            </a:r>
            <a:endParaRPr sz="1400">
              <a:solidFill>
                <a:schemeClr val="dk1"/>
              </a:solidFill>
            </a:endParaRPr>
          </a:p>
          <a:p>
            <a:pPr indent="0" lvl="0" marL="0" rtl="0" algn="l">
              <a:lnSpc>
                <a:spcPct val="100000"/>
              </a:lnSpc>
              <a:spcBef>
                <a:spcPts val="0"/>
              </a:spcBef>
              <a:spcAft>
                <a:spcPts val="0"/>
              </a:spcAft>
              <a:buSzPts val="1100"/>
              <a:buNone/>
            </a:pPr>
            <a:r>
              <a:rPr lang="en">
                <a:solidFill>
                  <a:schemeClr val="dk1"/>
                </a:solidFill>
              </a:rPr>
              <a:t>-Dropped the outliers that located outside 25% and 75% quantiles, and improved hardware setting by using computer with GPU and CPU to run the model.</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-Give each categorical value an unique number to transfer it into numeric format.</a:t>
            </a:r>
            <a:endParaRPr>
              <a:solidFill>
                <a:schemeClr val="dk1"/>
              </a:solidFill>
            </a:endParaRPr>
          </a:p>
          <a:p>
            <a:pPr indent="0" lvl="0" marL="0" rtl="0" algn="l">
              <a:lnSpc>
                <a:spcPct val="100000"/>
              </a:lnSpc>
              <a:spcBef>
                <a:spcPts val="0"/>
              </a:spcBef>
              <a:spcAft>
                <a:spcPts val="0"/>
              </a:spcAft>
              <a:buSzPts val="1100"/>
              <a:buNone/>
            </a:pPr>
            <a:r>
              <a:rPr lang="en"/>
              <a:t>-Implemented a K-clustering model to cluster the job titles with the similar functions into one category.</a:t>
            </a:r>
            <a:endParaRPr/>
          </a:p>
          <a:p>
            <a:pPr indent="0" lvl="0" marL="0" rtl="0" algn="l">
              <a:lnSpc>
                <a:spcPct val="100000"/>
              </a:lnSpc>
              <a:spcBef>
                <a:spcPts val="0"/>
              </a:spcBef>
              <a:spcAft>
                <a:spcPts val="0"/>
              </a:spcAft>
              <a:buSzPts val="1100"/>
              <a:buNone/>
            </a:pPr>
            <a:r>
              <a:t/>
            </a:r>
            <a:endParaRPr sz="300"/>
          </a:p>
          <a:p>
            <a:pPr indent="-292100" lvl="0" marL="457200" rtl="0" algn="l">
              <a:lnSpc>
                <a:spcPct val="115000"/>
              </a:lnSpc>
              <a:spcBef>
                <a:spcPts val="1200"/>
              </a:spcBef>
              <a:spcAft>
                <a:spcPts val="0"/>
              </a:spcAft>
              <a:buClr>
                <a:srgbClr val="000000"/>
              </a:buClr>
              <a:buSzPts val="1000"/>
              <a:buChar char="○"/>
            </a:pPr>
            <a:r>
              <a:rPr lang="en" sz="1000"/>
              <a:t>Which Employers submit the most number of H-1B visa applications? Infosys Limited</a:t>
            </a:r>
            <a:endParaRPr sz="1000"/>
          </a:p>
          <a:p>
            <a:pPr indent="-292100" lvl="0" marL="457200" rtl="0" algn="l">
              <a:lnSpc>
                <a:spcPct val="115000"/>
              </a:lnSpc>
              <a:spcBef>
                <a:spcPts val="0"/>
              </a:spcBef>
              <a:spcAft>
                <a:spcPts val="0"/>
              </a:spcAft>
              <a:buClr>
                <a:srgbClr val="000000"/>
              </a:buClr>
              <a:buSzPts val="1000"/>
              <a:buChar char="○"/>
            </a:pPr>
            <a:r>
              <a:rPr lang="en" sz="1000"/>
              <a:t>What are the most common Job Titles applied for by the high applicant employers? Programmer Analyst</a:t>
            </a:r>
            <a:endParaRPr sz="1000"/>
          </a:p>
          <a:p>
            <a:pPr indent="-292100" lvl="0" marL="457200" rtl="0" algn="l">
              <a:lnSpc>
                <a:spcPct val="115000"/>
              </a:lnSpc>
              <a:spcBef>
                <a:spcPts val="0"/>
              </a:spcBef>
              <a:spcAft>
                <a:spcPts val="0"/>
              </a:spcAft>
              <a:buClr>
                <a:srgbClr val="000000"/>
              </a:buClr>
              <a:buSzPts val="1000"/>
              <a:buChar char="○"/>
            </a:pPr>
            <a:r>
              <a:rPr lang="en" sz="1000"/>
              <a:t>What occupations are more likely to qualify for an H-1 B visa? IT field, full time position, relatively high wages</a:t>
            </a:r>
            <a:endParaRPr sz="300"/>
          </a:p>
          <a:p>
            <a:pPr indent="0" lvl="0" marL="0" rtl="0" algn="l">
              <a:lnSpc>
                <a:spcPct val="100000"/>
              </a:lnSpc>
              <a:spcBef>
                <a:spcPts val="1900"/>
              </a:spcBef>
              <a:spcAft>
                <a:spcPts val="0"/>
              </a:spcAft>
              <a:buSzPts val="1100"/>
              <a:buNone/>
            </a:pPr>
            <a:r>
              <a:t/>
            </a:r>
            <a:endParaRPr/>
          </a:p>
          <a:p>
            <a:pPr indent="0" lvl="0" marL="0" rtl="0" algn="l">
              <a:lnSpc>
                <a:spcPct val="100000"/>
              </a:lnSpc>
              <a:spcBef>
                <a:spcPts val="0"/>
              </a:spcBef>
              <a:spcAft>
                <a:spcPts val="0"/>
              </a:spcAft>
              <a:buSzPts val="1100"/>
              <a:buNone/>
            </a:pPr>
            <a:r>
              <a:rPr lang="en"/>
              <a:t>Future Improvements:</a:t>
            </a:r>
            <a:endParaRPr/>
          </a:p>
          <a:p>
            <a:pPr indent="-298450" lvl="0" marL="457200" rtl="0" algn="l">
              <a:lnSpc>
                <a:spcPct val="100000"/>
              </a:lnSpc>
              <a:spcBef>
                <a:spcPts val="0"/>
              </a:spcBef>
              <a:spcAft>
                <a:spcPts val="0"/>
              </a:spcAft>
              <a:buSzPts val="1100"/>
              <a:buChar char="-"/>
            </a:pPr>
            <a:r>
              <a:rPr lang="en">
                <a:solidFill>
                  <a:schemeClr val="dk1"/>
                </a:solidFill>
              </a:rPr>
              <a:t>[More Input Features]: The input features are limited to 11 columns, so in the future we might want to outsource more input variables from other database to improve the accuracy of prediction;</a:t>
            </a:r>
            <a:endParaRPr/>
          </a:p>
          <a:p>
            <a:pPr indent="-298450" lvl="0" marL="457200" rtl="0" algn="l">
              <a:lnSpc>
                <a:spcPct val="100000"/>
              </a:lnSpc>
              <a:spcBef>
                <a:spcPts val="0"/>
              </a:spcBef>
              <a:spcAft>
                <a:spcPts val="0"/>
              </a:spcAft>
              <a:buSzPts val="1100"/>
              <a:buChar char="-"/>
            </a:pPr>
            <a:r>
              <a:rPr lang="en"/>
              <a:t>[More Careful Feature Selection]: The feature importance histogram indicates that some of the input features are not important, after we outsource more input variables we can improve the model performance by conducting a more careful feature selection.</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a:t>
            </a:r>
            <a:endParaRPr/>
          </a:p>
        </p:txBody>
      </p:sp>
      <p:sp>
        <p:nvSpPr>
          <p:cNvPr id="589" name="Google Shape;589;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3: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2000"/>
              </a:spcBef>
              <a:spcAft>
                <a:spcPts val="0"/>
              </a:spcAft>
              <a:buClr>
                <a:schemeClr val="dk1"/>
              </a:buClr>
              <a:buSzPts val="1100"/>
              <a:buFont typeface="Arial"/>
              <a:buNone/>
            </a:pPr>
            <a:r>
              <a:rPr b="1" lang="en" sz="1350">
                <a:solidFill>
                  <a:schemeClr val="dk1"/>
                </a:solidFill>
                <a:highlight>
                  <a:srgbClr val="FFFFFF"/>
                </a:highlight>
              </a:rPr>
              <a:t>Exploratory Data Analysis, Data Preprocessing</a:t>
            </a:r>
            <a:endParaRPr b="1" sz="1350">
              <a:solidFill>
                <a:schemeClr val="dk1"/>
              </a:solidFill>
              <a:highlight>
                <a:srgbClr val="FFFFFF"/>
              </a:highlight>
            </a:endParaRPr>
          </a:p>
          <a:p>
            <a:pPr indent="0" lvl="0" marL="0" rtl="0" algn="l">
              <a:lnSpc>
                <a:spcPct val="100000"/>
              </a:lnSpc>
              <a:spcBef>
                <a:spcPts val="0"/>
              </a:spcBef>
              <a:spcAft>
                <a:spcPts val="0"/>
              </a:spcAft>
              <a:buSzPts val="1100"/>
              <a:buNone/>
            </a:pPr>
            <a:r>
              <a:t/>
            </a:r>
            <a:endParaRPr/>
          </a:p>
        </p:txBody>
      </p:sp>
      <p:sp>
        <p:nvSpPr>
          <p:cNvPr id="217" name="Google Shape;21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30: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wenti-2.pngKey Findings: answering the questions addressed in business questions;</a:t>
            </a:r>
            <a:endParaRPr/>
          </a:p>
          <a:p>
            <a:pPr indent="0" lvl="0" marL="0" rtl="0" algn="l">
              <a:lnSpc>
                <a:spcPct val="100000"/>
              </a:lnSpc>
              <a:spcBef>
                <a:spcPts val="0"/>
              </a:spcBef>
              <a:spcAft>
                <a:spcPts val="0"/>
              </a:spcAft>
              <a:buSzPts val="1100"/>
              <a:buNone/>
            </a:pPr>
            <a:r>
              <a:rPr lang="en"/>
              <a:t>Key Challenges &amp; Strategies:</a:t>
            </a:r>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•The dataset has a size of 469.45MB and more than 3 million rows, which make training and modelling costly;</a:t>
            </a:r>
            <a:endParaRPr/>
          </a:p>
          <a:p>
            <a:pPr indent="0" lvl="0" marL="0" rtl="0" algn="l">
              <a:lnSpc>
                <a:spcPct val="115000"/>
              </a:lnSpc>
              <a:spcBef>
                <a:spcPts val="0"/>
              </a:spcBef>
              <a:spcAft>
                <a:spcPts val="0"/>
              </a:spcAft>
              <a:buSzPts val="1100"/>
              <a:buNone/>
            </a:pPr>
            <a:r>
              <a:rPr lang="en" sz="1400">
                <a:solidFill>
                  <a:schemeClr val="dk1"/>
                </a:solidFill>
              </a:rPr>
              <a:t>•The input variables are mostly non-numeric values in object type;</a:t>
            </a:r>
            <a:endParaRPr sz="1400">
              <a:solidFill>
                <a:schemeClr val="dk1"/>
              </a:solidFill>
            </a:endParaRPr>
          </a:p>
          <a:p>
            <a:pPr indent="0" lvl="0" marL="0" rtl="0" algn="l">
              <a:lnSpc>
                <a:spcPct val="115000"/>
              </a:lnSpc>
              <a:spcBef>
                <a:spcPts val="0"/>
              </a:spcBef>
              <a:spcAft>
                <a:spcPts val="0"/>
              </a:spcAft>
              <a:buSzPts val="1100"/>
              <a:buNone/>
            </a:pPr>
            <a:r>
              <a:rPr lang="en" sz="1400">
                <a:solidFill>
                  <a:schemeClr val="dk1"/>
                </a:solidFill>
              </a:rPr>
              <a:t>•Job titles are confusable and some of the titles present differently but actually mean the same type of job;</a:t>
            </a:r>
            <a:endParaRPr sz="1400">
              <a:solidFill>
                <a:schemeClr val="dk1"/>
              </a:solidFill>
            </a:endParaRPr>
          </a:p>
          <a:p>
            <a:pPr indent="0" lvl="0" marL="0" rtl="0" algn="l">
              <a:lnSpc>
                <a:spcPct val="100000"/>
              </a:lnSpc>
              <a:spcBef>
                <a:spcPts val="0"/>
              </a:spcBef>
              <a:spcAft>
                <a:spcPts val="0"/>
              </a:spcAft>
              <a:buSzPts val="1100"/>
              <a:buNone/>
            </a:pPr>
            <a:r>
              <a:rPr lang="en">
                <a:solidFill>
                  <a:schemeClr val="dk1"/>
                </a:solidFill>
              </a:rPr>
              <a:t>-Dropped the outliers that located outside 25% and 75% quantiles, and improved hardware setting by using computer with GPU and CPU to run the model.</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-Give each categorical value an unique number to transfer it into numeric format.</a:t>
            </a:r>
            <a:endParaRPr>
              <a:solidFill>
                <a:schemeClr val="dk1"/>
              </a:solidFill>
            </a:endParaRPr>
          </a:p>
          <a:p>
            <a:pPr indent="0" lvl="0" marL="0" rtl="0" algn="l">
              <a:lnSpc>
                <a:spcPct val="100000"/>
              </a:lnSpc>
              <a:spcBef>
                <a:spcPts val="0"/>
              </a:spcBef>
              <a:spcAft>
                <a:spcPts val="0"/>
              </a:spcAft>
              <a:buSzPts val="1100"/>
              <a:buNone/>
            </a:pPr>
            <a:r>
              <a:rPr lang="en"/>
              <a:t>-Implemented a K-clustering model to cluster the job titles with the similar functions into one category.</a:t>
            </a:r>
            <a:endParaRPr/>
          </a:p>
          <a:p>
            <a:pPr indent="0" lvl="0" marL="0" rtl="0" algn="l">
              <a:lnSpc>
                <a:spcPct val="100000"/>
              </a:lnSpc>
              <a:spcBef>
                <a:spcPts val="0"/>
              </a:spcBef>
              <a:spcAft>
                <a:spcPts val="0"/>
              </a:spcAft>
              <a:buSzPts val="1100"/>
              <a:buNone/>
            </a:pPr>
            <a:r>
              <a:t/>
            </a:r>
            <a:endParaRPr sz="300"/>
          </a:p>
          <a:p>
            <a:pPr indent="-292100" lvl="0" marL="457200" rtl="0" algn="l">
              <a:lnSpc>
                <a:spcPct val="115000"/>
              </a:lnSpc>
              <a:spcBef>
                <a:spcPts val="1200"/>
              </a:spcBef>
              <a:spcAft>
                <a:spcPts val="0"/>
              </a:spcAft>
              <a:buClr>
                <a:srgbClr val="000000"/>
              </a:buClr>
              <a:buSzPts val="1000"/>
              <a:buChar char="○"/>
            </a:pPr>
            <a:r>
              <a:rPr lang="en" sz="1000"/>
              <a:t>Which Employers submit the most number of H-1B visa applications? Infosys Limited</a:t>
            </a:r>
            <a:endParaRPr sz="1000"/>
          </a:p>
          <a:p>
            <a:pPr indent="-292100" lvl="0" marL="457200" rtl="0" algn="l">
              <a:lnSpc>
                <a:spcPct val="115000"/>
              </a:lnSpc>
              <a:spcBef>
                <a:spcPts val="0"/>
              </a:spcBef>
              <a:spcAft>
                <a:spcPts val="0"/>
              </a:spcAft>
              <a:buClr>
                <a:srgbClr val="000000"/>
              </a:buClr>
              <a:buSzPts val="1000"/>
              <a:buChar char="○"/>
            </a:pPr>
            <a:r>
              <a:rPr lang="en" sz="1000"/>
              <a:t>What are the most common Job Titles applied for by the high applicant employers? Programmer Analyst</a:t>
            </a:r>
            <a:endParaRPr sz="1000"/>
          </a:p>
          <a:p>
            <a:pPr indent="-292100" lvl="0" marL="457200" rtl="0" algn="l">
              <a:lnSpc>
                <a:spcPct val="115000"/>
              </a:lnSpc>
              <a:spcBef>
                <a:spcPts val="0"/>
              </a:spcBef>
              <a:spcAft>
                <a:spcPts val="0"/>
              </a:spcAft>
              <a:buClr>
                <a:srgbClr val="000000"/>
              </a:buClr>
              <a:buSzPts val="1000"/>
              <a:buChar char="○"/>
            </a:pPr>
            <a:r>
              <a:rPr lang="en" sz="1000"/>
              <a:t>What occupations are more likely to qualify for an H-1 B visa? IT field, full time position, relatively high wages</a:t>
            </a:r>
            <a:endParaRPr sz="300"/>
          </a:p>
          <a:p>
            <a:pPr indent="0" lvl="0" marL="0" rtl="0" algn="l">
              <a:lnSpc>
                <a:spcPct val="100000"/>
              </a:lnSpc>
              <a:spcBef>
                <a:spcPts val="1900"/>
              </a:spcBef>
              <a:spcAft>
                <a:spcPts val="0"/>
              </a:spcAft>
              <a:buSzPts val="1100"/>
              <a:buNone/>
            </a:pPr>
            <a:r>
              <a:t/>
            </a:r>
            <a:endParaRPr/>
          </a:p>
          <a:p>
            <a:pPr indent="0" lvl="0" marL="0" rtl="0" algn="l">
              <a:lnSpc>
                <a:spcPct val="100000"/>
              </a:lnSpc>
              <a:spcBef>
                <a:spcPts val="0"/>
              </a:spcBef>
              <a:spcAft>
                <a:spcPts val="0"/>
              </a:spcAft>
              <a:buSzPts val="1100"/>
              <a:buNone/>
            </a:pPr>
            <a:r>
              <a:rPr lang="en"/>
              <a:t>Future Improvements:</a:t>
            </a:r>
            <a:endParaRPr/>
          </a:p>
          <a:p>
            <a:pPr indent="-298450" lvl="0" marL="457200" rtl="0" algn="l">
              <a:lnSpc>
                <a:spcPct val="100000"/>
              </a:lnSpc>
              <a:spcBef>
                <a:spcPts val="0"/>
              </a:spcBef>
              <a:spcAft>
                <a:spcPts val="0"/>
              </a:spcAft>
              <a:buSzPts val="1100"/>
              <a:buChar char="-"/>
            </a:pPr>
            <a:r>
              <a:rPr lang="en">
                <a:solidFill>
                  <a:schemeClr val="dk1"/>
                </a:solidFill>
              </a:rPr>
              <a:t>[More Input Features]: The input features are limited to 11 columns, so in the future we might want to outsource more input variables from other database to improve the accuracy of prediction;</a:t>
            </a:r>
            <a:endParaRPr/>
          </a:p>
          <a:p>
            <a:pPr indent="-298450" lvl="0" marL="457200" rtl="0" algn="l">
              <a:lnSpc>
                <a:spcPct val="100000"/>
              </a:lnSpc>
              <a:spcBef>
                <a:spcPts val="0"/>
              </a:spcBef>
              <a:spcAft>
                <a:spcPts val="0"/>
              </a:spcAft>
              <a:buSzPts val="1100"/>
              <a:buChar char="-"/>
            </a:pPr>
            <a:r>
              <a:rPr lang="en"/>
              <a:t>[More Careful Feature Selection]: The feature importance histogram indicates that some of the input features are not important, after we outsource more input variables we can improve the model performance by conducting a more careful feature selection.</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a:t>
            </a:r>
            <a:endParaRPr/>
          </a:p>
        </p:txBody>
      </p:sp>
      <p:sp>
        <p:nvSpPr>
          <p:cNvPr id="599" name="Google Shape;599;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31: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Key Findings: answering the questions addressed in business questions;</a:t>
            </a:r>
            <a:endParaRPr/>
          </a:p>
          <a:p>
            <a:pPr indent="0" lvl="0" marL="0" rtl="0" algn="l">
              <a:lnSpc>
                <a:spcPct val="100000"/>
              </a:lnSpc>
              <a:spcBef>
                <a:spcPts val="0"/>
              </a:spcBef>
              <a:spcAft>
                <a:spcPts val="0"/>
              </a:spcAft>
              <a:buSzPts val="1100"/>
              <a:buNone/>
            </a:pPr>
            <a:r>
              <a:rPr lang="en"/>
              <a:t>Key Challenges &amp; Strategies:</a:t>
            </a:r>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•The dataset has a size of 469.45MB and more than 3 million rows, which make training and modelling costly;</a:t>
            </a:r>
            <a:endParaRPr/>
          </a:p>
          <a:p>
            <a:pPr indent="0" lvl="0" marL="0" rtl="0" algn="l">
              <a:lnSpc>
                <a:spcPct val="115000"/>
              </a:lnSpc>
              <a:spcBef>
                <a:spcPts val="0"/>
              </a:spcBef>
              <a:spcAft>
                <a:spcPts val="0"/>
              </a:spcAft>
              <a:buSzPts val="1100"/>
              <a:buNone/>
            </a:pPr>
            <a:r>
              <a:rPr lang="en" sz="1400">
                <a:solidFill>
                  <a:schemeClr val="dk1"/>
                </a:solidFill>
              </a:rPr>
              <a:t>•The input variables are mostly non-numeric values in object type;</a:t>
            </a:r>
            <a:endParaRPr sz="1400">
              <a:solidFill>
                <a:schemeClr val="dk1"/>
              </a:solidFill>
            </a:endParaRPr>
          </a:p>
          <a:p>
            <a:pPr indent="0" lvl="0" marL="0" rtl="0" algn="l">
              <a:lnSpc>
                <a:spcPct val="115000"/>
              </a:lnSpc>
              <a:spcBef>
                <a:spcPts val="0"/>
              </a:spcBef>
              <a:spcAft>
                <a:spcPts val="0"/>
              </a:spcAft>
              <a:buSzPts val="1100"/>
              <a:buNone/>
            </a:pPr>
            <a:r>
              <a:rPr lang="en" sz="1400">
                <a:solidFill>
                  <a:schemeClr val="dk1"/>
                </a:solidFill>
              </a:rPr>
              <a:t>•Job titles are confusable and some of the titles present differently but actually mean the same type of job;</a:t>
            </a:r>
            <a:endParaRPr sz="1400">
              <a:solidFill>
                <a:schemeClr val="dk1"/>
              </a:solidFill>
            </a:endParaRPr>
          </a:p>
          <a:p>
            <a:pPr indent="0" lvl="0" marL="0" rtl="0" algn="l">
              <a:lnSpc>
                <a:spcPct val="100000"/>
              </a:lnSpc>
              <a:spcBef>
                <a:spcPts val="0"/>
              </a:spcBef>
              <a:spcAft>
                <a:spcPts val="0"/>
              </a:spcAft>
              <a:buSzPts val="1100"/>
              <a:buNone/>
            </a:pPr>
            <a:r>
              <a:rPr lang="en">
                <a:solidFill>
                  <a:schemeClr val="dk1"/>
                </a:solidFill>
              </a:rPr>
              <a:t>-Dropped the outliers that located outside 25% and 75% quantiles, and improved hardware setting by using computer with GPU and CPU to run the model.</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-Give each categorical value an unique number to transfer it into numeric format.</a:t>
            </a:r>
            <a:endParaRPr>
              <a:solidFill>
                <a:schemeClr val="dk1"/>
              </a:solidFill>
            </a:endParaRPr>
          </a:p>
          <a:p>
            <a:pPr indent="0" lvl="0" marL="0" rtl="0" algn="l">
              <a:lnSpc>
                <a:spcPct val="100000"/>
              </a:lnSpc>
              <a:spcBef>
                <a:spcPts val="0"/>
              </a:spcBef>
              <a:spcAft>
                <a:spcPts val="0"/>
              </a:spcAft>
              <a:buSzPts val="1100"/>
              <a:buNone/>
            </a:pPr>
            <a:r>
              <a:rPr lang="en"/>
              <a:t>-Implemented a K-clustering model to cluster the job titles with the similar functions into one category.</a:t>
            </a:r>
            <a:endParaRPr/>
          </a:p>
          <a:p>
            <a:pPr indent="0" lvl="0" marL="0" rtl="0" algn="l">
              <a:lnSpc>
                <a:spcPct val="100000"/>
              </a:lnSpc>
              <a:spcBef>
                <a:spcPts val="0"/>
              </a:spcBef>
              <a:spcAft>
                <a:spcPts val="0"/>
              </a:spcAft>
              <a:buSzPts val="1100"/>
              <a:buNone/>
            </a:pPr>
            <a:r>
              <a:t/>
            </a:r>
            <a:endParaRPr sz="300"/>
          </a:p>
          <a:p>
            <a:pPr indent="-292100" lvl="0" marL="457200" rtl="0" algn="l">
              <a:lnSpc>
                <a:spcPct val="115000"/>
              </a:lnSpc>
              <a:spcBef>
                <a:spcPts val="1200"/>
              </a:spcBef>
              <a:spcAft>
                <a:spcPts val="0"/>
              </a:spcAft>
              <a:buClr>
                <a:srgbClr val="000000"/>
              </a:buClr>
              <a:buSzPts val="1000"/>
              <a:buChar char="○"/>
            </a:pPr>
            <a:r>
              <a:rPr lang="en" sz="1000"/>
              <a:t>Which Employers submit the most number of H-1B visa applications? Infosys Limited</a:t>
            </a:r>
            <a:endParaRPr sz="1000"/>
          </a:p>
          <a:p>
            <a:pPr indent="-292100" lvl="0" marL="457200" rtl="0" algn="l">
              <a:lnSpc>
                <a:spcPct val="115000"/>
              </a:lnSpc>
              <a:spcBef>
                <a:spcPts val="0"/>
              </a:spcBef>
              <a:spcAft>
                <a:spcPts val="0"/>
              </a:spcAft>
              <a:buClr>
                <a:srgbClr val="000000"/>
              </a:buClr>
              <a:buSzPts val="1000"/>
              <a:buChar char="○"/>
            </a:pPr>
            <a:r>
              <a:rPr lang="en" sz="1000"/>
              <a:t>What are the most common Job Titles applied for by the high applicant employers? Programmer Analyst</a:t>
            </a:r>
            <a:endParaRPr sz="1000"/>
          </a:p>
          <a:p>
            <a:pPr indent="-292100" lvl="0" marL="457200" rtl="0" algn="l">
              <a:lnSpc>
                <a:spcPct val="115000"/>
              </a:lnSpc>
              <a:spcBef>
                <a:spcPts val="0"/>
              </a:spcBef>
              <a:spcAft>
                <a:spcPts val="0"/>
              </a:spcAft>
              <a:buClr>
                <a:srgbClr val="000000"/>
              </a:buClr>
              <a:buSzPts val="1000"/>
              <a:buChar char="○"/>
            </a:pPr>
            <a:r>
              <a:rPr lang="en" sz="1000"/>
              <a:t>What occupations are more likely to qualify for an H-1 B visa? IT field, full time position, relatively high wages</a:t>
            </a:r>
            <a:endParaRPr sz="300"/>
          </a:p>
          <a:p>
            <a:pPr indent="0" lvl="0" marL="0" rtl="0" algn="l">
              <a:lnSpc>
                <a:spcPct val="100000"/>
              </a:lnSpc>
              <a:spcBef>
                <a:spcPts val="1900"/>
              </a:spcBef>
              <a:spcAft>
                <a:spcPts val="0"/>
              </a:spcAft>
              <a:buSzPts val="1100"/>
              <a:buNone/>
            </a:pPr>
            <a:r>
              <a:t/>
            </a:r>
            <a:endParaRPr/>
          </a:p>
          <a:p>
            <a:pPr indent="0" lvl="0" marL="0" rtl="0" algn="l">
              <a:lnSpc>
                <a:spcPct val="100000"/>
              </a:lnSpc>
              <a:spcBef>
                <a:spcPts val="0"/>
              </a:spcBef>
              <a:spcAft>
                <a:spcPts val="0"/>
              </a:spcAft>
              <a:buSzPts val="1100"/>
              <a:buNone/>
            </a:pPr>
            <a:r>
              <a:rPr lang="en"/>
              <a:t>Future Improvements:</a:t>
            </a:r>
            <a:endParaRPr/>
          </a:p>
          <a:p>
            <a:pPr indent="-298450" lvl="0" marL="457200" rtl="0" algn="l">
              <a:lnSpc>
                <a:spcPct val="100000"/>
              </a:lnSpc>
              <a:spcBef>
                <a:spcPts val="0"/>
              </a:spcBef>
              <a:spcAft>
                <a:spcPts val="0"/>
              </a:spcAft>
              <a:buSzPts val="1100"/>
              <a:buChar char="-"/>
            </a:pPr>
            <a:r>
              <a:rPr lang="en">
                <a:solidFill>
                  <a:schemeClr val="dk1"/>
                </a:solidFill>
              </a:rPr>
              <a:t>[More Input Features]: The input features are limited to 11 columns, so in the future we might want to outsource more input variables from other database to improve the accuracy of prediction;</a:t>
            </a:r>
            <a:endParaRPr/>
          </a:p>
          <a:p>
            <a:pPr indent="-298450" lvl="0" marL="457200" rtl="0" algn="l">
              <a:lnSpc>
                <a:spcPct val="100000"/>
              </a:lnSpc>
              <a:spcBef>
                <a:spcPts val="0"/>
              </a:spcBef>
              <a:spcAft>
                <a:spcPts val="0"/>
              </a:spcAft>
              <a:buSzPts val="1100"/>
              <a:buChar char="-"/>
            </a:pPr>
            <a:r>
              <a:rPr lang="en"/>
              <a:t>[More Careful Feature Selection]: The feature importance histogram indicates that some of the input features are not important, after we outsource more input variables we can improve the model performance by conducting a more careful feature selection.</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a:t>
            </a:r>
            <a:endParaRPr/>
          </a:p>
        </p:txBody>
      </p:sp>
      <p:sp>
        <p:nvSpPr>
          <p:cNvPr id="618" name="Google Shape;618;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p32: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6" name="Google Shape;736;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4: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3" name="Google Shape;23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5: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0" name="Google Shape;24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9" name="Google Shape;24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7: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rgbClr val="000000"/>
              </a:buClr>
              <a:buSzPts val="1400"/>
              <a:buFont typeface="Times"/>
              <a:buChar char="●"/>
            </a:pPr>
            <a:r>
              <a:rPr lang="en" sz="1400">
                <a:highlight>
                  <a:srgbClr val="FFFFFF"/>
                </a:highlight>
                <a:latin typeface="Times"/>
                <a:ea typeface="Times"/>
                <a:cs typeface="Times"/>
                <a:sym typeface="Times"/>
              </a:rPr>
              <a:t>There are </a:t>
            </a:r>
            <a:r>
              <a:rPr b="1" lang="en" sz="1400">
                <a:highlight>
                  <a:srgbClr val="FFFFFF"/>
                </a:highlight>
                <a:latin typeface="Times"/>
                <a:ea typeface="Times"/>
                <a:cs typeface="Times"/>
                <a:sym typeface="Times"/>
              </a:rPr>
              <a:t>11</a:t>
            </a:r>
            <a:r>
              <a:rPr lang="en" sz="1400">
                <a:highlight>
                  <a:srgbClr val="FFFFFF"/>
                </a:highlight>
                <a:latin typeface="Times"/>
                <a:ea typeface="Times"/>
                <a:cs typeface="Times"/>
                <a:sym typeface="Times"/>
              </a:rPr>
              <a:t> columns in the dataset, which includes </a:t>
            </a:r>
            <a:r>
              <a:rPr b="1" lang="en" sz="1400">
                <a:highlight>
                  <a:srgbClr val="FFFFFF"/>
                </a:highlight>
                <a:latin typeface="Times"/>
                <a:ea typeface="Times"/>
                <a:cs typeface="Times"/>
                <a:sym typeface="Times"/>
              </a:rPr>
              <a:t>Applicant’s ID, Case Status, Employer Name, Occupational Name, Job Title, Full-Time Position, Prevailing Wage, Year Filed, Worksite Position, Worksite Longitude, Worksite Latitude</a:t>
            </a:r>
            <a:endParaRPr b="1" sz="1200">
              <a:highlight>
                <a:srgbClr val="FFFFFF"/>
              </a:highlight>
              <a:latin typeface="Times"/>
              <a:ea typeface="Times"/>
              <a:cs typeface="Times"/>
              <a:sym typeface="Times"/>
            </a:endParaRPr>
          </a:p>
          <a:p>
            <a:pPr indent="-304800" lvl="0" marL="457200" rtl="0" algn="l">
              <a:lnSpc>
                <a:spcPct val="100000"/>
              </a:lnSpc>
              <a:spcBef>
                <a:spcPts val="0"/>
              </a:spcBef>
              <a:spcAft>
                <a:spcPts val="0"/>
              </a:spcAft>
              <a:buClr>
                <a:srgbClr val="000000"/>
              </a:buClr>
              <a:buSzPts val="1200"/>
              <a:buFont typeface="Times"/>
              <a:buChar char="●"/>
            </a:pPr>
            <a:r>
              <a:rPr b="1" lang="en" sz="1200" u="sng">
                <a:highlight>
                  <a:srgbClr val="FFFFFF"/>
                </a:highlight>
                <a:latin typeface="Times"/>
                <a:ea typeface="Times"/>
                <a:cs typeface="Times"/>
                <a:sym typeface="Times"/>
              </a:rPr>
              <a:t>Case Status</a:t>
            </a:r>
            <a:r>
              <a:rPr lang="en" sz="1200" u="sng">
                <a:highlight>
                  <a:srgbClr val="FFFFFF"/>
                </a:highlight>
                <a:latin typeface="Times"/>
                <a:ea typeface="Times"/>
                <a:cs typeface="Times"/>
                <a:sym typeface="Times"/>
              </a:rPr>
              <a:t>:</a:t>
            </a:r>
            <a:r>
              <a:rPr lang="en" sz="1200">
                <a:highlight>
                  <a:srgbClr val="FFFFFF"/>
                </a:highlight>
                <a:latin typeface="Times"/>
                <a:ea typeface="Times"/>
                <a:cs typeface="Times"/>
                <a:sym typeface="Times"/>
              </a:rPr>
              <a:t> Status associated with the last significant event or decision. Valid values include Certified, Certified-Withdrawn, Denied, and Withdrawn.</a:t>
            </a:r>
            <a:endParaRPr b="1" sz="1200">
              <a:highlight>
                <a:srgbClr val="FFFFFF"/>
              </a:highlight>
              <a:latin typeface="Times"/>
              <a:ea typeface="Times"/>
              <a:cs typeface="Times"/>
              <a:sym typeface="Times"/>
            </a:endParaRPr>
          </a:p>
          <a:p>
            <a:pPr indent="-304800" lvl="0" marL="457200" rtl="0" algn="l">
              <a:lnSpc>
                <a:spcPct val="100000"/>
              </a:lnSpc>
              <a:spcBef>
                <a:spcPts val="0"/>
              </a:spcBef>
              <a:spcAft>
                <a:spcPts val="0"/>
              </a:spcAft>
              <a:buClr>
                <a:srgbClr val="000000"/>
              </a:buClr>
              <a:buSzPts val="1200"/>
              <a:buFont typeface="Times"/>
              <a:buChar char="●"/>
            </a:pPr>
            <a:r>
              <a:rPr b="1" lang="en" sz="1200">
                <a:highlight>
                  <a:srgbClr val="FFFFFF"/>
                </a:highlight>
                <a:latin typeface="Times"/>
                <a:ea typeface="Times"/>
                <a:cs typeface="Times"/>
                <a:sym typeface="Times"/>
              </a:rPr>
              <a:t>Employer Name: </a:t>
            </a:r>
            <a:r>
              <a:rPr lang="en" sz="1200">
                <a:highlight>
                  <a:srgbClr val="FFFFFF"/>
                </a:highlight>
                <a:latin typeface="Times"/>
                <a:ea typeface="Times"/>
                <a:cs typeface="Times"/>
                <a:sym typeface="Times"/>
              </a:rPr>
              <a:t>Name of employer submitting labor condition application.</a:t>
            </a:r>
            <a:endParaRPr sz="1200">
              <a:highlight>
                <a:srgbClr val="FFFFFF"/>
              </a:highlight>
              <a:latin typeface="Times"/>
              <a:ea typeface="Times"/>
              <a:cs typeface="Times"/>
              <a:sym typeface="Times"/>
            </a:endParaRPr>
          </a:p>
          <a:p>
            <a:pPr indent="-304800" lvl="0" marL="457200" rtl="0" algn="l">
              <a:lnSpc>
                <a:spcPct val="100000"/>
              </a:lnSpc>
              <a:spcBef>
                <a:spcPts val="0"/>
              </a:spcBef>
              <a:spcAft>
                <a:spcPts val="0"/>
              </a:spcAft>
              <a:buClr>
                <a:srgbClr val="000000"/>
              </a:buClr>
              <a:buSzPts val="1200"/>
              <a:buFont typeface="Times"/>
              <a:buChar char="●"/>
            </a:pPr>
            <a:r>
              <a:rPr b="1" lang="en" sz="1200" u="sng">
                <a:highlight>
                  <a:srgbClr val="FFFFFF"/>
                </a:highlight>
                <a:latin typeface="Times"/>
                <a:ea typeface="Times"/>
                <a:cs typeface="Times"/>
                <a:sym typeface="Times"/>
              </a:rPr>
              <a:t>Occupational Name:</a:t>
            </a:r>
            <a:r>
              <a:rPr b="1" lang="en" sz="1200">
                <a:highlight>
                  <a:srgbClr val="FFFFFF"/>
                </a:highlight>
                <a:latin typeface="Times"/>
                <a:ea typeface="Times"/>
                <a:cs typeface="Times"/>
                <a:sym typeface="Times"/>
              </a:rPr>
              <a:t> </a:t>
            </a:r>
            <a:r>
              <a:rPr lang="en" sz="1200">
                <a:highlight>
                  <a:srgbClr val="FFFFFF"/>
                </a:highlight>
                <a:latin typeface="Times"/>
                <a:ea typeface="Times"/>
                <a:cs typeface="Times"/>
                <a:sym typeface="Times"/>
              </a:rPr>
              <a:t>Occupational name associated with the SOC CODE. SOC CODE is the occupational code associated with the job being requested for temporary labor condition, as classified by the Standard Occupational Classification (SOC) System.</a:t>
            </a:r>
            <a:endParaRPr sz="1200">
              <a:highlight>
                <a:srgbClr val="FFFFFF"/>
              </a:highlight>
              <a:latin typeface="Times"/>
              <a:ea typeface="Times"/>
              <a:cs typeface="Times"/>
              <a:sym typeface="Times"/>
            </a:endParaRPr>
          </a:p>
          <a:p>
            <a:pPr indent="-304800" lvl="0" marL="457200" rtl="0" algn="l">
              <a:lnSpc>
                <a:spcPct val="115000"/>
              </a:lnSpc>
              <a:spcBef>
                <a:spcPts val="0"/>
              </a:spcBef>
              <a:spcAft>
                <a:spcPts val="0"/>
              </a:spcAft>
              <a:buClr>
                <a:srgbClr val="000000"/>
              </a:buClr>
              <a:buSzPts val="1200"/>
              <a:buFont typeface="Times"/>
              <a:buChar char="●"/>
            </a:pPr>
            <a:r>
              <a:rPr b="1" lang="en" sz="1200">
                <a:highlight>
                  <a:srgbClr val="FFFFFF"/>
                </a:highlight>
                <a:latin typeface="Times"/>
                <a:ea typeface="Times"/>
                <a:cs typeface="Times"/>
                <a:sym typeface="Times"/>
              </a:rPr>
              <a:t>Job Title:</a:t>
            </a:r>
            <a:r>
              <a:rPr lang="en" sz="1200">
                <a:highlight>
                  <a:srgbClr val="FFFFFF"/>
                </a:highlight>
                <a:latin typeface="Times"/>
                <a:ea typeface="Times"/>
                <a:cs typeface="Times"/>
                <a:sym typeface="Times"/>
              </a:rPr>
              <a:t> </a:t>
            </a:r>
            <a:r>
              <a:rPr lang="en" sz="1200">
                <a:highlight>
                  <a:srgbClr val="FFFFFF"/>
                </a:highlight>
                <a:latin typeface="Microsoft Yahei"/>
                <a:ea typeface="Microsoft Yahei"/>
                <a:cs typeface="Microsoft Yahei"/>
                <a:sym typeface="Microsoft Yahei"/>
              </a:rPr>
              <a:t>Title of the job.</a:t>
            </a:r>
            <a:endParaRPr sz="1200">
              <a:highlight>
                <a:srgbClr val="FFFFFF"/>
              </a:highlight>
              <a:latin typeface="Times"/>
              <a:ea typeface="Times"/>
              <a:cs typeface="Times"/>
              <a:sym typeface="Times"/>
            </a:endParaRPr>
          </a:p>
          <a:p>
            <a:pPr indent="-304800" lvl="0" marL="457200" rtl="0" algn="l">
              <a:lnSpc>
                <a:spcPct val="100000"/>
              </a:lnSpc>
              <a:spcBef>
                <a:spcPts val="0"/>
              </a:spcBef>
              <a:spcAft>
                <a:spcPts val="0"/>
              </a:spcAft>
              <a:buClr>
                <a:srgbClr val="000000"/>
              </a:buClr>
              <a:buSzPts val="1200"/>
              <a:buFont typeface="Times"/>
              <a:buChar char="●"/>
            </a:pPr>
            <a:r>
              <a:rPr b="1" lang="en" sz="1200">
                <a:highlight>
                  <a:srgbClr val="FFFFFF"/>
                </a:highlight>
                <a:latin typeface="Times"/>
                <a:ea typeface="Times"/>
                <a:cs typeface="Times"/>
                <a:sym typeface="Times"/>
              </a:rPr>
              <a:t>Full-Time Position: </a:t>
            </a:r>
            <a:r>
              <a:rPr b="1" lang="en" sz="1800">
                <a:highlight>
                  <a:srgbClr val="FFFFFF"/>
                </a:highlight>
                <a:latin typeface="Microsoft Yahei"/>
                <a:ea typeface="Microsoft Yahei"/>
                <a:cs typeface="Microsoft Yahei"/>
                <a:sym typeface="Microsoft Yahei"/>
              </a:rPr>
              <a:t> </a:t>
            </a:r>
            <a:r>
              <a:rPr lang="en" sz="1200">
                <a:highlight>
                  <a:srgbClr val="FFFFFF"/>
                </a:highlight>
                <a:latin typeface="Microsoft Yahei"/>
                <a:ea typeface="Microsoft Yahei"/>
                <a:cs typeface="Microsoft Yahei"/>
                <a:sym typeface="Microsoft Yahei"/>
              </a:rPr>
              <a:t>Y = Full Time Position; N = Part Time Position.</a:t>
            </a:r>
            <a:endParaRPr sz="1200">
              <a:highlight>
                <a:srgbClr val="FFFFFF"/>
              </a:highlight>
              <a:latin typeface="Microsoft Yahei"/>
              <a:ea typeface="Microsoft Yahei"/>
              <a:cs typeface="Microsoft Yahei"/>
              <a:sym typeface="Microsoft Yahei"/>
            </a:endParaRPr>
          </a:p>
          <a:p>
            <a:pPr indent="-304800" lvl="0" marL="457200" rtl="0" algn="l">
              <a:lnSpc>
                <a:spcPct val="115000"/>
              </a:lnSpc>
              <a:spcBef>
                <a:spcPts val="0"/>
              </a:spcBef>
              <a:spcAft>
                <a:spcPts val="0"/>
              </a:spcAft>
              <a:buClr>
                <a:srgbClr val="000000"/>
              </a:buClr>
              <a:buSzPts val="1200"/>
              <a:buFont typeface="Times"/>
              <a:buChar char="●"/>
            </a:pPr>
            <a:r>
              <a:rPr b="1" lang="en" sz="1200">
                <a:highlight>
                  <a:srgbClr val="FFFFFF"/>
                </a:highlight>
                <a:latin typeface="Times"/>
                <a:ea typeface="Times"/>
                <a:cs typeface="Times"/>
                <a:sym typeface="Times"/>
              </a:rPr>
              <a:t>Prevailing Wage: </a:t>
            </a:r>
            <a:r>
              <a:rPr lang="en" sz="1200">
                <a:highlight>
                  <a:srgbClr val="FFFFFF"/>
                </a:highlight>
                <a:latin typeface="Microsoft Yahei"/>
                <a:ea typeface="Microsoft Yahei"/>
                <a:cs typeface="Microsoft Yahei"/>
                <a:sym typeface="Microsoft Yahei"/>
              </a:rPr>
              <a:t>Prevailing Wage for the job being requested for temporary labor condition. The wage is listed at annual scale in USD. The prevailing wage for a job position is defined as the average wage paid to similarly employed workers in the requested occupation in the area of intended employment. The prevailing wage is based on the employer’s minimum requirements for the position.</a:t>
            </a:r>
            <a:endParaRPr b="1" sz="1200">
              <a:highlight>
                <a:srgbClr val="FFFFFF"/>
              </a:highlight>
              <a:latin typeface="Times"/>
              <a:ea typeface="Times"/>
              <a:cs typeface="Times"/>
              <a:sym typeface="Times"/>
            </a:endParaRPr>
          </a:p>
          <a:p>
            <a:pPr indent="-304800" lvl="0" marL="457200" rtl="0" algn="l">
              <a:lnSpc>
                <a:spcPct val="100000"/>
              </a:lnSpc>
              <a:spcBef>
                <a:spcPts val="0"/>
              </a:spcBef>
              <a:spcAft>
                <a:spcPts val="0"/>
              </a:spcAft>
              <a:buClr>
                <a:srgbClr val="000000"/>
              </a:buClr>
              <a:buSzPts val="1200"/>
              <a:buFont typeface="Times"/>
              <a:buChar char="●"/>
            </a:pPr>
            <a:r>
              <a:rPr b="1" lang="en" sz="1200">
                <a:highlight>
                  <a:srgbClr val="FFFFFF"/>
                </a:highlight>
                <a:latin typeface="Times"/>
                <a:ea typeface="Times"/>
                <a:cs typeface="Times"/>
                <a:sym typeface="Times"/>
              </a:rPr>
              <a:t>Year Filed: </a:t>
            </a:r>
            <a:r>
              <a:rPr lang="en" sz="1200">
                <a:highlight>
                  <a:srgbClr val="FFFFFF"/>
                </a:highlight>
                <a:latin typeface="Microsoft Yahei"/>
                <a:ea typeface="Microsoft Yahei"/>
                <a:cs typeface="Microsoft Yahei"/>
                <a:sym typeface="Microsoft Yahei"/>
              </a:rPr>
              <a:t>Year in which the H-1B visa petition was filed. (2011-2016)</a:t>
            </a:r>
            <a:endParaRPr sz="1200">
              <a:highlight>
                <a:srgbClr val="FFFFFF"/>
              </a:highlight>
              <a:latin typeface="Microsoft Yahei"/>
              <a:ea typeface="Microsoft Yahei"/>
              <a:cs typeface="Microsoft Yahei"/>
              <a:sym typeface="Microsoft Yahei"/>
            </a:endParaRPr>
          </a:p>
          <a:p>
            <a:pPr indent="-304800" lvl="0" marL="457200" rtl="0" algn="l">
              <a:lnSpc>
                <a:spcPct val="115000"/>
              </a:lnSpc>
              <a:spcBef>
                <a:spcPts val="0"/>
              </a:spcBef>
              <a:spcAft>
                <a:spcPts val="0"/>
              </a:spcAft>
              <a:buClr>
                <a:srgbClr val="000000"/>
              </a:buClr>
              <a:buSzPts val="1200"/>
              <a:buFont typeface="Times"/>
              <a:buChar char="●"/>
            </a:pPr>
            <a:r>
              <a:rPr b="1" lang="en" sz="1200">
                <a:highlight>
                  <a:srgbClr val="FFFFFF"/>
                </a:highlight>
                <a:latin typeface="Times"/>
                <a:ea typeface="Times"/>
                <a:cs typeface="Times"/>
                <a:sym typeface="Times"/>
              </a:rPr>
              <a:t>Worksite Position:</a:t>
            </a:r>
            <a:r>
              <a:rPr lang="en" sz="1200">
                <a:highlight>
                  <a:srgbClr val="FFFFFF"/>
                </a:highlight>
                <a:latin typeface="Microsoft Yahei"/>
                <a:ea typeface="Microsoft Yahei"/>
                <a:cs typeface="Microsoft Yahei"/>
                <a:sym typeface="Microsoft Yahei"/>
              </a:rPr>
              <a:t> City and State information of the foreign worker’s intended area of employment</a:t>
            </a:r>
            <a:endParaRPr sz="1200">
              <a:highlight>
                <a:srgbClr val="FFFFFF"/>
              </a:highlight>
              <a:latin typeface="Microsoft Yahei"/>
              <a:ea typeface="Microsoft Yahei"/>
              <a:cs typeface="Microsoft Yahei"/>
              <a:sym typeface="Microsoft Yahei"/>
            </a:endParaRPr>
          </a:p>
          <a:p>
            <a:pPr indent="-304800" lvl="0" marL="457200" rtl="0" algn="l">
              <a:lnSpc>
                <a:spcPct val="115000"/>
              </a:lnSpc>
              <a:spcBef>
                <a:spcPts val="0"/>
              </a:spcBef>
              <a:spcAft>
                <a:spcPts val="0"/>
              </a:spcAft>
              <a:buClr>
                <a:srgbClr val="000000"/>
              </a:buClr>
              <a:buSzPts val="1200"/>
              <a:buFont typeface="Microsoft Yahei"/>
              <a:buChar char="●"/>
            </a:pPr>
            <a:r>
              <a:rPr b="1" lang="en" sz="1200">
                <a:highlight>
                  <a:srgbClr val="FFFFFF"/>
                </a:highlight>
                <a:latin typeface="Microsoft Yahei"/>
                <a:ea typeface="Microsoft Yahei"/>
                <a:cs typeface="Microsoft Yahei"/>
                <a:sym typeface="Microsoft Yahei"/>
              </a:rPr>
              <a:t>LON</a:t>
            </a:r>
            <a:r>
              <a:rPr lang="en" sz="1200">
                <a:highlight>
                  <a:srgbClr val="FFFFFF"/>
                </a:highlight>
                <a:latin typeface="Microsoft Yahei"/>
                <a:ea typeface="Microsoft Yahei"/>
                <a:cs typeface="Microsoft Yahei"/>
                <a:sym typeface="Microsoft Yahei"/>
              </a:rPr>
              <a:t>: Longitude of the Worksite.</a:t>
            </a:r>
            <a:endParaRPr sz="1200">
              <a:highlight>
                <a:srgbClr val="FFFFFF"/>
              </a:highlight>
              <a:latin typeface="Microsoft Yahei"/>
              <a:ea typeface="Microsoft Yahei"/>
              <a:cs typeface="Microsoft Yahei"/>
              <a:sym typeface="Microsoft Yahei"/>
            </a:endParaRPr>
          </a:p>
          <a:p>
            <a:pPr indent="-304800" lvl="0" marL="457200" rtl="0" algn="l">
              <a:lnSpc>
                <a:spcPct val="115000"/>
              </a:lnSpc>
              <a:spcBef>
                <a:spcPts val="0"/>
              </a:spcBef>
              <a:spcAft>
                <a:spcPts val="0"/>
              </a:spcAft>
              <a:buClr>
                <a:srgbClr val="000000"/>
              </a:buClr>
              <a:buSzPts val="1200"/>
              <a:buFont typeface="Microsoft Yahei"/>
              <a:buChar char="●"/>
            </a:pPr>
            <a:r>
              <a:rPr b="1" lang="en" sz="1200">
                <a:highlight>
                  <a:srgbClr val="FFFFFF"/>
                </a:highlight>
                <a:latin typeface="Microsoft Yahei"/>
                <a:ea typeface="Microsoft Yahei"/>
                <a:cs typeface="Microsoft Yahei"/>
                <a:sym typeface="Microsoft Yahei"/>
              </a:rPr>
              <a:t>LAT</a:t>
            </a:r>
            <a:r>
              <a:rPr lang="en" sz="1200">
                <a:highlight>
                  <a:srgbClr val="FFFFFF"/>
                </a:highlight>
                <a:latin typeface="Microsoft Yahei"/>
                <a:ea typeface="Microsoft Yahei"/>
                <a:cs typeface="Microsoft Yahei"/>
                <a:sym typeface="Microsoft Yahei"/>
              </a:rPr>
              <a:t>: Latitude of the Worksite.</a:t>
            </a:r>
            <a:endParaRPr sz="1200">
              <a:highlight>
                <a:srgbClr val="FFFFFF"/>
              </a:highlight>
              <a:latin typeface="Microsoft Yahei"/>
              <a:ea typeface="Microsoft Yahei"/>
              <a:cs typeface="Microsoft Yahei"/>
              <a:sym typeface="Microsoft Yahei"/>
            </a:endParaRPr>
          </a:p>
          <a:p>
            <a:pPr indent="0" lvl="0" marL="0" rtl="0" algn="l">
              <a:lnSpc>
                <a:spcPct val="100000"/>
              </a:lnSpc>
              <a:spcBef>
                <a:spcPts val="0"/>
              </a:spcBef>
              <a:spcAft>
                <a:spcPts val="0"/>
              </a:spcAft>
              <a:buSzPts val="1100"/>
              <a:buNone/>
            </a:pPr>
            <a:r>
              <a:t/>
            </a:r>
            <a:endParaRPr>
              <a:highlight>
                <a:srgbClr val="000000"/>
              </a:highlight>
            </a:endParaRPr>
          </a:p>
        </p:txBody>
      </p:sp>
      <p:sp>
        <p:nvSpPr>
          <p:cNvPr id="257" name="Google Shape;25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8: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Points to say: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Insights:</a:t>
            </a:r>
            <a:endParaRPr/>
          </a:p>
          <a:p>
            <a:pPr indent="0" lvl="0" marL="0" rtl="0" algn="l">
              <a:lnSpc>
                <a:spcPct val="100000"/>
              </a:lnSpc>
              <a:spcBef>
                <a:spcPts val="0"/>
              </a:spcBef>
              <a:spcAft>
                <a:spcPts val="0"/>
              </a:spcAft>
              <a:buSzPts val="1100"/>
              <a:buNone/>
            </a:pPr>
            <a:r>
              <a:rPr lang="en"/>
              <a:t>3157= Honolulu</a:t>
            </a:r>
            <a:endParaRPr/>
          </a:p>
          <a:p>
            <a:pPr indent="0" lvl="0" marL="0" rtl="0" algn="l">
              <a:lnSpc>
                <a:spcPct val="100000"/>
              </a:lnSpc>
              <a:spcBef>
                <a:spcPts val="0"/>
              </a:spcBef>
              <a:spcAft>
                <a:spcPts val="0"/>
              </a:spcAft>
              <a:buSzPts val="1100"/>
              <a:buNone/>
            </a:pPr>
            <a:r>
              <a:rPr lang="en"/>
              <a:t>1023= </a:t>
            </a:r>
            <a:r>
              <a:rPr lang="en">
                <a:solidFill>
                  <a:schemeClr val="dk1"/>
                </a:solidFill>
              </a:rPr>
              <a:t>Alaska</a:t>
            </a:r>
            <a:endParaRPr/>
          </a:p>
          <a:p>
            <a:pPr indent="0" lvl="0" marL="0" rtl="0" algn="l">
              <a:lnSpc>
                <a:spcPct val="100000"/>
              </a:lnSpc>
              <a:spcBef>
                <a:spcPts val="0"/>
              </a:spcBef>
              <a:spcAft>
                <a:spcPts val="0"/>
              </a:spcAft>
              <a:buSzPts val="1100"/>
              <a:buNone/>
            </a:pPr>
            <a:r>
              <a:rPr lang="en"/>
              <a:t>83= Alaska</a:t>
            </a:r>
            <a:endParaRPr/>
          </a:p>
          <a:p>
            <a:pPr indent="0" lvl="0" marL="0" rtl="0" algn="l">
              <a:lnSpc>
                <a:spcPct val="100000"/>
              </a:lnSpc>
              <a:spcBef>
                <a:spcPts val="0"/>
              </a:spcBef>
              <a:spcAft>
                <a:spcPts val="0"/>
              </a:spcAft>
              <a:buSzPts val="1100"/>
              <a:buNone/>
            </a:pPr>
            <a:r>
              <a:rPr lang="en"/>
              <a:t>1008= Puerto Rico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If you are interested, we can show you the interactive map highlighting the clusters of the job locations </a:t>
            </a:r>
            <a:endParaRPr/>
          </a:p>
        </p:txBody>
      </p:sp>
      <p:sp>
        <p:nvSpPr>
          <p:cNvPr id="266" name="Google Shape;26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7" name="Google Shape;27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 name="Shape 11"/>
        <p:cNvGrpSpPr/>
        <p:nvPr/>
      </p:nvGrpSpPr>
      <p:grpSpPr>
        <a:xfrm>
          <a:off x="0" y="0"/>
          <a:ext cx="0" cy="0"/>
          <a:chOff x="0" y="0"/>
          <a:chExt cx="0" cy="0"/>
        </a:xfrm>
      </p:grpSpPr>
      <p:sp>
        <p:nvSpPr>
          <p:cNvPr id="12" name="Google Shape;12;p3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 name="Google Shape;13;p34"/>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4" name="Google Shape;14;p3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 name="Google Shape;15;p3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 name="Google Shape;16;p3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 name="Shape 68"/>
        <p:cNvGrpSpPr/>
        <p:nvPr/>
      </p:nvGrpSpPr>
      <p:grpSpPr>
        <a:xfrm>
          <a:off x="0" y="0"/>
          <a:ext cx="0" cy="0"/>
          <a:chOff x="0" y="0"/>
          <a:chExt cx="0" cy="0"/>
        </a:xfrm>
      </p:grpSpPr>
      <p:sp>
        <p:nvSpPr>
          <p:cNvPr id="69" name="Google Shape;69;p4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0" name="Google Shape;70;p45"/>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1" name="Google Shape;71;p4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p4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45"/>
          <p:cNvSpPr txBox="1"/>
          <p:nvPr>
            <p:ph idx="12" type="sldNum"/>
          </p:nvPr>
        </p:nvSpPr>
        <p:spPr>
          <a:xfrm>
            <a:off x="7086600" y="35719"/>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垂直排列标题与&#10;文本" type="vertTitleAndTx">
  <p:cSld name="VERTICAL_TITLE_AND_VERTICAL_TEXT">
    <p:spTree>
      <p:nvGrpSpPr>
        <p:cNvPr id="74" name="Shape 74"/>
        <p:cNvGrpSpPr/>
        <p:nvPr/>
      </p:nvGrpSpPr>
      <p:grpSpPr>
        <a:xfrm>
          <a:off x="0" y="0"/>
          <a:ext cx="0" cy="0"/>
          <a:chOff x="0" y="0"/>
          <a:chExt cx="0" cy="0"/>
        </a:xfrm>
      </p:grpSpPr>
      <p:sp>
        <p:nvSpPr>
          <p:cNvPr id="75" name="Google Shape;75;p46"/>
          <p:cNvSpPr txBox="1"/>
          <p:nvPr>
            <p:ph type="title"/>
          </p:nvPr>
        </p:nvSpPr>
        <p:spPr>
          <a:xfrm rot="5400000">
            <a:off x="5350073" y="1467446"/>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46"/>
          <p:cNvSpPr txBox="1"/>
          <p:nvPr>
            <p:ph idx="1" type="body"/>
          </p:nvPr>
        </p:nvSpPr>
        <p:spPr>
          <a:xfrm rot="5400000">
            <a:off x="1349573" y="-447079"/>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 name="Google Shape;77;p4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4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46"/>
          <p:cNvSpPr txBox="1"/>
          <p:nvPr>
            <p:ph idx="12" type="sldNum"/>
          </p:nvPr>
        </p:nvSpPr>
        <p:spPr>
          <a:xfrm>
            <a:off x="7018389" y="0"/>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 name="Shape 86"/>
        <p:cNvGrpSpPr/>
        <p:nvPr/>
      </p:nvGrpSpPr>
      <p:grpSpPr>
        <a:xfrm>
          <a:off x="0" y="0"/>
          <a:ext cx="0" cy="0"/>
          <a:chOff x="0" y="0"/>
          <a:chExt cx="0" cy="0"/>
        </a:xfrm>
      </p:grpSpPr>
      <p:sp>
        <p:nvSpPr>
          <p:cNvPr id="87" name="Google Shape;87;p3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8" name="Google Shape;88;p37"/>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9" name="Google Shape;89;p3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0" name="Google Shape;90;p3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1" name="Google Shape;91;p37"/>
          <p:cNvSpPr txBox="1"/>
          <p:nvPr>
            <p:ph idx="12" type="sldNum"/>
          </p:nvPr>
        </p:nvSpPr>
        <p:spPr>
          <a:xfrm>
            <a:off x="7025763" y="35719"/>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2" name="Shape 92"/>
        <p:cNvGrpSpPr/>
        <p:nvPr/>
      </p:nvGrpSpPr>
      <p:grpSpPr>
        <a:xfrm>
          <a:off x="0" y="0"/>
          <a:ext cx="0" cy="0"/>
          <a:chOff x="0" y="0"/>
          <a:chExt cx="0" cy="0"/>
        </a:xfrm>
      </p:grpSpPr>
      <p:sp>
        <p:nvSpPr>
          <p:cNvPr id="93" name="Google Shape;93;p47"/>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4" name="Google Shape;94;p47"/>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95" name="Google Shape;95;p4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6" name="Google Shape;96;p4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7" name="Google Shape;97;p47"/>
          <p:cNvSpPr txBox="1"/>
          <p:nvPr>
            <p:ph idx="12" type="sldNum"/>
          </p:nvPr>
        </p:nvSpPr>
        <p:spPr>
          <a:xfrm>
            <a:off x="7033137" y="29765"/>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8" name="Shape 98"/>
        <p:cNvGrpSpPr/>
        <p:nvPr/>
      </p:nvGrpSpPr>
      <p:grpSpPr>
        <a:xfrm>
          <a:off x="0" y="0"/>
          <a:ext cx="0" cy="0"/>
          <a:chOff x="0" y="0"/>
          <a:chExt cx="0" cy="0"/>
        </a:xfrm>
      </p:grpSpPr>
      <p:sp>
        <p:nvSpPr>
          <p:cNvPr id="99" name="Google Shape;99;p48"/>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0" name="Google Shape;100;p48"/>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01" name="Google Shape;101;p4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2" name="Google Shape;102;p4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3" name="Google Shape;103;p48"/>
          <p:cNvSpPr txBox="1"/>
          <p:nvPr>
            <p:ph idx="12" type="sldNum"/>
          </p:nvPr>
        </p:nvSpPr>
        <p:spPr>
          <a:xfrm>
            <a:off x="7018389" y="69902"/>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 name="Shape 104"/>
        <p:cNvGrpSpPr/>
        <p:nvPr/>
      </p:nvGrpSpPr>
      <p:grpSpPr>
        <a:xfrm>
          <a:off x="0" y="0"/>
          <a:ext cx="0" cy="0"/>
          <a:chOff x="0" y="0"/>
          <a:chExt cx="0" cy="0"/>
        </a:xfrm>
      </p:grpSpPr>
      <p:sp>
        <p:nvSpPr>
          <p:cNvPr id="105" name="Google Shape;105;p4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6" name="Google Shape;106;p49"/>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7" name="Google Shape;107;p49"/>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8" name="Google Shape;108;p4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9" name="Google Shape;109;p4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0" name="Google Shape;110;p49"/>
          <p:cNvSpPr txBox="1"/>
          <p:nvPr>
            <p:ph idx="12" type="sldNum"/>
          </p:nvPr>
        </p:nvSpPr>
        <p:spPr>
          <a:xfrm>
            <a:off x="7018389" y="35719"/>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1" name="Shape 111"/>
        <p:cNvGrpSpPr/>
        <p:nvPr/>
      </p:nvGrpSpPr>
      <p:grpSpPr>
        <a:xfrm>
          <a:off x="0" y="0"/>
          <a:ext cx="0" cy="0"/>
          <a:chOff x="0" y="0"/>
          <a:chExt cx="0" cy="0"/>
        </a:xfrm>
      </p:grpSpPr>
      <p:sp>
        <p:nvSpPr>
          <p:cNvPr id="112" name="Google Shape;112;p50"/>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3" name="Google Shape;113;p50"/>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14" name="Google Shape;114;p50"/>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5" name="Google Shape;115;p50"/>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16" name="Google Shape;116;p50"/>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7" name="Google Shape;117;p5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8" name="Google Shape;118;p5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9" name="Google Shape;119;p50"/>
          <p:cNvSpPr txBox="1"/>
          <p:nvPr>
            <p:ph idx="12" type="sldNum"/>
          </p:nvPr>
        </p:nvSpPr>
        <p:spPr>
          <a:xfrm>
            <a:off x="7018389" y="11906"/>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0" name="Shape 120"/>
        <p:cNvGrpSpPr/>
        <p:nvPr/>
      </p:nvGrpSpPr>
      <p:grpSpPr>
        <a:xfrm>
          <a:off x="0" y="0"/>
          <a:ext cx="0" cy="0"/>
          <a:chOff x="0" y="0"/>
          <a:chExt cx="0" cy="0"/>
        </a:xfrm>
      </p:grpSpPr>
      <p:sp>
        <p:nvSpPr>
          <p:cNvPr id="121" name="Google Shape;121;p5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2" name="Google Shape;122;p5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3" name="Google Shape;123;p51"/>
          <p:cNvSpPr txBox="1"/>
          <p:nvPr>
            <p:ph idx="12" type="sldNum"/>
          </p:nvPr>
        </p:nvSpPr>
        <p:spPr>
          <a:xfrm>
            <a:off x="7033137" y="69902"/>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4" name="Shape 124"/>
        <p:cNvGrpSpPr/>
        <p:nvPr/>
      </p:nvGrpSpPr>
      <p:grpSpPr>
        <a:xfrm>
          <a:off x="0" y="0"/>
          <a:ext cx="0" cy="0"/>
          <a:chOff x="0" y="0"/>
          <a:chExt cx="0" cy="0"/>
        </a:xfrm>
      </p:grpSpPr>
      <p:sp>
        <p:nvSpPr>
          <p:cNvPr id="125" name="Google Shape;125;p5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6" name="Google Shape;126;p52"/>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27" name="Google Shape;127;p52"/>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28" name="Google Shape;128;p5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9" name="Google Shape;129;p5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0" name="Google Shape;130;p52"/>
          <p:cNvSpPr txBox="1"/>
          <p:nvPr>
            <p:ph idx="12" type="sldNum"/>
          </p:nvPr>
        </p:nvSpPr>
        <p:spPr>
          <a:xfrm>
            <a:off x="7025763" y="69056"/>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1" name="Shape 131"/>
        <p:cNvGrpSpPr/>
        <p:nvPr/>
      </p:nvGrpSpPr>
      <p:grpSpPr>
        <a:xfrm>
          <a:off x="0" y="0"/>
          <a:ext cx="0" cy="0"/>
          <a:chOff x="0" y="0"/>
          <a:chExt cx="0" cy="0"/>
        </a:xfrm>
      </p:grpSpPr>
      <p:sp>
        <p:nvSpPr>
          <p:cNvPr id="132" name="Google Shape;132;p53"/>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3" name="Google Shape;133;p53"/>
          <p:cNvSpPr/>
          <p:nvPr>
            <p:ph idx="2" type="pic"/>
          </p:nvPr>
        </p:nvSpPr>
        <p:spPr>
          <a:xfrm>
            <a:off x="3887391" y="740569"/>
            <a:ext cx="4629150" cy="3655219"/>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134" name="Google Shape;134;p53"/>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35" name="Google Shape;135;p5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6" name="Google Shape;136;p5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7" name="Google Shape;137;p53"/>
          <p:cNvSpPr txBox="1"/>
          <p:nvPr>
            <p:ph idx="12" type="sldNum"/>
          </p:nvPr>
        </p:nvSpPr>
        <p:spPr>
          <a:xfrm>
            <a:off x="6974143" y="95250"/>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 name="Shape 17"/>
        <p:cNvGrpSpPr/>
        <p:nvPr/>
      </p:nvGrpSpPr>
      <p:grpSpPr>
        <a:xfrm>
          <a:off x="0" y="0"/>
          <a:ext cx="0" cy="0"/>
          <a:chOff x="0" y="0"/>
          <a:chExt cx="0" cy="0"/>
        </a:xfrm>
      </p:grpSpPr>
      <p:sp>
        <p:nvSpPr>
          <p:cNvPr id="18" name="Google Shape;18;p3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 name="Google Shape;19;p3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 name="Google Shape;20;p3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 name="Google Shape;21;p3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 name="Google Shape;22;p35"/>
          <p:cNvSpPr txBox="1"/>
          <p:nvPr>
            <p:ph idx="12" type="sldNum"/>
          </p:nvPr>
        </p:nvSpPr>
        <p:spPr>
          <a:xfrm>
            <a:off x="6456106" y="273844"/>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38" name="Shape 138"/>
        <p:cNvGrpSpPr/>
        <p:nvPr/>
      </p:nvGrpSpPr>
      <p:grpSpPr>
        <a:xfrm>
          <a:off x="0" y="0"/>
          <a:ext cx="0" cy="0"/>
          <a:chOff x="0" y="0"/>
          <a:chExt cx="0" cy="0"/>
        </a:xfrm>
      </p:grpSpPr>
      <p:sp>
        <p:nvSpPr>
          <p:cNvPr id="139" name="Google Shape;139;p5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0" name="Google Shape;140;p54"/>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1" name="Google Shape;141;p5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2" name="Google Shape;142;p5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3" name="Google Shape;143;p54"/>
          <p:cNvSpPr txBox="1"/>
          <p:nvPr>
            <p:ph idx="12" type="sldNum"/>
          </p:nvPr>
        </p:nvSpPr>
        <p:spPr>
          <a:xfrm>
            <a:off x="6981517" y="86321"/>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垂直排列标题与&#10;文本" type="vertTitleAndTx">
  <p:cSld name="VERTICAL_TITLE_AND_VERTICAL_TEXT">
    <p:spTree>
      <p:nvGrpSpPr>
        <p:cNvPr id="144" name="Shape 144"/>
        <p:cNvGrpSpPr/>
        <p:nvPr/>
      </p:nvGrpSpPr>
      <p:grpSpPr>
        <a:xfrm>
          <a:off x="0" y="0"/>
          <a:ext cx="0" cy="0"/>
          <a:chOff x="0" y="0"/>
          <a:chExt cx="0" cy="0"/>
        </a:xfrm>
      </p:grpSpPr>
      <p:sp>
        <p:nvSpPr>
          <p:cNvPr id="145" name="Google Shape;145;p55"/>
          <p:cNvSpPr txBox="1"/>
          <p:nvPr>
            <p:ph type="title"/>
          </p:nvPr>
        </p:nvSpPr>
        <p:spPr>
          <a:xfrm rot="5400000">
            <a:off x="5350073" y="1467446"/>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6" name="Google Shape;146;p55"/>
          <p:cNvSpPr txBox="1"/>
          <p:nvPr>
            <p:ph idx="1" type="body"/>
          </p:nvPr>
        </p:nvSpPr>
        <p:spPr>
          <a:xfrm rot="5400000">
            <a:off x="1349573" y="-447079"/>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7" name="Google Shape;147;p5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8" name="Google Shape;148;p5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9" name="Google Shape;149;p55"/>
          <p:cNvSpPr txBox="1"/>
          <p:nvPr>
            <p:ph idx="12" type="sldNum"/>
          </p:nvPr>
        </p:nvSpPr>
        <p:spPr>
          <a:xfrm>
            <a:off x="7018389" y="55153"/>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4" name="Shape 154"/>
        <p:cNvGrpSpPr/>
        <p:nvPr/>
      </p:nvGrpSpPr>
      <p:grpSpPr>
        <a:xfrm>
          <a:off x="0" y="0"/>
          <a:ext cx="0" cy="0"/>
          <a:chOff x="0" y="0"/>
          <a:chExt cx="0" cy="0"/>
        </a:xfrm>
      </p:grpSpPr>
      <p:sp>
        <p:nvSpPr>
          <p:cNvPr id="155" name="Google Shape;155;p5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56" name="Google Shape;156;p5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7" name="Google Shape;157;p57"/>
          <p:cNvSpPr txBox="1"/>
          <p:nvPr>
            <p:ph idx="12" type="sldNum"/>
          </p:nvPr>
        </p:nvSpPr>
        <p:spPr>
          <a:xfrm>
            <a:off x="8595300" y="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8" name="Shape 158"/>
        <p:cNvGrpSpPr/>
        <p:nvPr/>
      </p:nvGrpSpPr>
      <p:grpSpPr>
        <a:xfrm>
          <a:off x="0" y="0"/>
          <a:ext cx="0" cy="0"/>
          <a:chOff x="0" y="0"/>
          <a:chExt cx="0" cy="0"/>
        </a:xfrm>
      </p:grpSpPr>
      <p:sp>
        <p:nvSpPr>
          <p:cNvPr id="159" name="Google Shape;159;p5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60" name="Google Shape;160;p58"/>
          <p:cNvSpPr txBox="1"/>
          <p:nvPr>
            <p:ph idx="12" type="sldNum"/>
          </p:nvPr>
        </p:nvSpPr>
        <p:spPr>
          <a:xfrm>
            <a:off x="8595300" y="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1" name="Shape 161"/>
        <p:cNvGrpSpPr/>
        <p:nvPr/>
      </p:nvGrpSpPr>
      <p:grpSpPr>
        <a:xfrm>
          <a:off x="0" y="0"/>
          <a:ext cx="0" cy="0"/>
          <a:chOff x="0" y="0"/>
          <a:chExt cx="0" cy="0"/>
        </a:xfrm>
      </p:grpSpPr>
      <p:sp>
        <p:nvSpPr>
          <p:cNvPr id="162" name="Google Shape;162;p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3" name="Google Shape;163;p5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4" name="Google Shape;164;p59"/>
          <p:cNvSpPr txBox="1"/>
          <p:nvPr>
            <p:ph idx="12" type="sldNum"/>
          </p:nvPr>
        </p:nvSpPr>
        <p:spPr>
          <a:xfrm>
            <a:off x="8595300" y="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5" name="Shape 165"/>
        <p:cNvGrpSpPr/>
        <p:nvPr/>
      </p:nvGrpSpPr>
      <p:grpSpPr>
        <a:xfrm>
          <a:off x="0" y="0"/>
          <a:ext cx="0" cy="0"/>
          <a:chOff x="0" y="0"/>
          <a:chExt cx="0" cy="0"/>
        </a:xfrm>
      </p:grpSpPr>
      <p:sp>
        <p:nvSpPr>
          <p:cNvPr id="166" name="Google Shape;166;p6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7" name="Google Shape;167;p6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68" name="Google Shape;168;p6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69" name="Google Shape;169;p60"/>
          <p:cNvSpPr txBox="1"/>
          <p:nvPr>
            <p:ph idx="12" type="sldNum"/>
          </p:nvPr>
        </p:nvSpPr>
        <p:spPr>
          <a:xfrm>
            <a:off x="8595300" y="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0" name="Shape 170"/>
        <p:cNvGrpSpPr/>
        <p:nvPr/>
      </p:nvGrpSpPr>
      <p:grpSpPr>
        <a:xfrm>
          <a:off x="0" y="0"/>
          <a:ext cx="0" cy="0"/>
          <a:chOff x="0" y="0"/>
          <a:chExt cx="0" cy="0"/>
        </a:xfrm>
      </p:grpSpPr>
      <p:sp>
        <p:nvSpPr>
          <p:cNvPr id="171" name="Google Shape;171;p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2" name="Google Shape;172;p61"/>
          <p:cNvSpPr txBox="1"/>
          <p:nvPr>
            <p:ph idx="12" type="sldNum"/>
          </p:nvPr>
        </p:nvSpPr>
        <p:spPr>
          <a:xfrm>
            <a:off x="8595300" y="276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3" name="Shape 173"/>
        <p:cNvGrpSpPr/>
        <p:nvPr/>
      </p:nvGrpSpPr>
      <p:grpSpPr>
        <a:xfrm>
          <a:off x="0" y="0"/>
          <a:ext cx="0" cy="0"/>
          <a:chOff x="0" y="0"/>
          <a:chExt cx="0" cy="0"/>
        </a:xfrm>
      </p:grpSpPr>
      <p:sp>
        <p:nvSpPr>
          <p:cNvPr id="174" name="Google Shape;174;p6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75" name="Google Shape;175;p6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76" name="Google Shape;176;p62"/>
          <p:cNvSpPr txBox="1"/>
          <p:nvPr>
            <p:ph idx="12" type="sldNum"/>
          </p:nvPr>
        </p:nvSpPr>
        <p:spPr>
          <a:xfrm>
            <a:off x="8595300" y="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77" name="Shape 177"/>
        <p:cNvGrpSpPr/>
        <p:nvPr/>
      </p:nvGrpSpPr>
      <p:grpSpPr>
        <a:xfrm>
          <a:off x="0" y="0"/>
          <a:ext cx="0" cy="0"/>
          <a:chOff x="0" y="0"/>
          <a:chExt cx="0" cy="0"/>
        </a:xfrm>
      </p:grpSpPr>
      <p:sp>
        <p:nvSpPr>
          <p:cNvPr id="178" name="Google Shape;178;p6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79" name="Google Shape;179;p63"/>
          <p:cNvSpPr txBox="1"/>
          <p:nvPr>
            <p:ph idx="12" type="sldNum"/>
          </p:nvPr>
        </p:nvSpPr>
        <p:spPr>
          <a:xfrm>
            <a:off x="8590445" y="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0" name="Shape 180"/>
        <p:cNvGrpSpPr/>
        <p:nvPr/>
      </p:nvGrpSpPr>
      <p:grpSpPr>
        <a:xfrm>
          <a:off x="0" y="0"/>
          <a:ext cx="0" cy="0"/>
          <a:chOff x="0" y="0"/>
          <a:chExt cx="0" cy="0"/>
        </a:xfrm>
      </p:grpSpPr>
      <p:sp>
        <p:nvSpPr>
          <p:cNvPr id="181" name="Google Shape;181;p6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6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83" name="Google Shape;183;p6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84" name="Google Shape;184;p6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85" name="Google Shape;185;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 name="Shape 23"/>
        <p:cNvGrpSpPr/>
        <p:nvPr/>
      </p:nvGrpSpPr>
      <p:grpSpPr>
        <a:xfrm>
          <a:off x="0" y="0"/>
          <a:ext cx="0" cy="0"/>
          <a:chOff x="0" y="0"/>
          <a:chExt cx="0" cy="0"/>
        </a:xfrm>
      </p:grpSpPr>
      <p:sp>
        <p:nvSpPr>
          <p:cNvPr id="24" name="Google Shape;24;p38"/>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 name="Google Shape;25;p38"/>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26" name="Google Shape;26;p3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 name="Google Shape;27;p3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 name="Google Shape;28;p38"/>
          <p:cNvSpPr txBox="1"/>
          <p:nvPr>
            <p:ph idx="12" type="sldNum"/>
          </p:nvPr>
        </p:nvSpPr>
        <p:spPr>
          <a:xfrm>
            <a:off x="6966769" y="48778"/>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6" name="Shape 186"/>
        <p:cNvGrpSpPr/>
        <p:nvPr/>
      </p:nvGrpSpPr>
      <p:grpSpPr>
        <a:xfrm>
          <a:off x="0" y="0"/>
          <a:ext cx="0" cy="0"/>
          <a:chOff x="0" y="0"/>
          <a:chExt cx="0" cy="0"/>
        </a:xfrm>
      </p:grpSpPr>
      <p:sp>
        <p:nvSpPr>
          <p:cNvPr id="187" name="Google Shape;187;p6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88" name="Google Shape;188;p65"/>
          <p:cNvSpPr txBox="1"/>
          <p:nvPr>
            <p:ph idx="12" type="sldNum"/>
          </p:nvPr>
        </p:nvSpPr>
        <p:spPr>
          <a:xfrm>
            <a:off x="8575697" y="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9" name="Shape 189"/>
        <p:cNvGrpSpPr/>
        <p:nvPr/>
      </p:nvGrpSpPr>
      <p:grpSpPr>
        <a:xfrm>
          <a:off x="0" y="0"/>
          <a:ext cx="0" cy="0"/>
          <a:chOff x="0" y="0"/>
          <a:chExt cx="0" cy="0"/>
        </a:xfrm>
      </p:grpSpPr>
      <p:sp>
        <p:nvSpPr>
          <p:cNvPr id="190" name="Google Shape;190;p6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91" name="Google Shape;191;p6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192" name="Google Shape;192;p66"/>
          <p:cNvSpPr txBox="1"/>
          <p:nvPr>
            <p:ph idx="12" type="sldNum"/>
          </p:nvPr>
        </p:nvSpPr>
        <p:spPr>
          <a:xfrm>
            <a:off x="8595300" y="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3" name="Shape 193"/>
        <p:cNvGrpSpPr/>
        <p:nvPr/>
      </p:nvGrpSpPr>
      <p:grpSpPr>
        <a:xfrm>
          <a:off x="0" y="0"/>
          <a:ext cx="0" cy="0"/>
          <a:chOff x="0" y="0"/>
          <a:chExt cx="0" cy="0"/>
        </a:xfrm>
      </p:grpSpPr>
      <p:sp>
        <p:nvSpPr>
          <p:cNvPr id="194" name="Google Shape;194;p67"/>
          <p:cNvSpPr txBox="1"/>
          <p:nvPr>
            <p:ph idx="12" type="sldNum"/>
          </p:nvPr>
        </p:nvSpPr>
        <p:spPr>
          <a:xfrm>
            <a:off x="8568323" y="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 name="Shape 29"/>
        <p:cNvGrpSpPr/>
        <p:nvPr/>
      </p:nvGrpSpPr>
      <p:grpSpPr>
        <a:xfrm>
          <a:off x="0" y="0"/>
          <a:ext cx="0" cy="0"/>
          <a:chOff x="0" y="0"/>
          <a:chExt cx="0" cy="0"/>
        </a:xfrm>
      </p:grpSpPr>
      <p:sp>
        <p:nvSpPr>
          <p:cNvPr id="30" name="Google Shape;30;p3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 name="Google Shape;31;p39"/>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2" name="Google Shape;32;p39"/>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3" name="Google Shape;33;p3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4" name="Google Shape;34;p3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5" name="Google Shape;35;p39"/>
          <p:cNvSpPr txBox="1"/>
          <p:nvPr>
            <p:ph idx="12" type="sldNum"/>
          </p:nvPr>
        </p:nvSpPr>
        <p:spPr>
          <a:xfrm>
            <a:off x="7086600" y="35719"/>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 name="Shape 36"/>
        <p:cNvGrpSpPr/>
        <p:nvPr/>
      </p:nvGrpSpPr>
      <p:grpSpPr>
        <a:xfrm>
          <a:off x="0" y="0"/>
          <a:ext cx="0" cy="0"/>
          <a:chOff x="0" y="0"/>
          <a:chExt cx="0" cy="0"/>
        </a:xfrm>
      </p:grpSpPr>
      <p:sp>
        <p:nvSpPr>
          <p:cNvPr id="37" name="Google Shape;37;p40"/>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 name="Google Shape;38;p40"/>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9" name="Google Shape;39;p40"/>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0" name="Google Shape;40;p40"/>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41" name="Google Shape;41;p40"/>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2" name="Google Shape;42;p4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3" name="Google Shape;43;p4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4" name="Google Shape;44;p40"/>
          <p:cNvSpPr txBox="1"/>
          <p:nvPr>
            <p:ph idx="12" type="sldNum"/>
          </p:nvPr>
        </p:nvSpPr>
        <p:spPr>
          <a:xfrm>
            <a:off x="7086600" y="0"/>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 name="Shape 45"/>
        <p:cNvGrpSpPr/>
        <p:nvPr/>
      </p:nvGrpSpPr>
      <p:grpSpPr>
        <a:xfrm>
          <a:off x="0" y="0"/>
          <a:ext cx="0" cy="0"/>
          <a:chOff x="0" y="0"/>
          <a:chExt cx="0" cy="0"/>
        </a:xfrm>
      </p:grpSpPr>
      <p:sp>
        <p:nvSpPr>
          <p:cNvPr id="46" name="Google Shape;46;p41"/>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7" name="Google Shape;47;p4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8" name="Google Shape;48;p4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9" name="Google Shape;49;p41"/>
          <p:cNvSpPr txBox="1"/>
          <p:nvPr>
            <p:ph idx="12" type="sldNum"/>
          </p:nvPr>
        </p:nvSpPr>
        <p:spPr>
          <a:xfrm>
            <a:off x="6996266" y="136922"/>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 name="Shape 50"/>
        <p:cNvGrpSpPr/>
        <p:nvPr/>
      </p:nvGrpSpPr>
      <p:grpSpPr>
        <a:xfrm>
          <a:off x="0" y="0"/>
          <a:ext cx="0" cy="0"/>
          <a:chOff x="0" y="0"/>
          <a:chExt cx="0" cy="0"/>
        </a:xfrm>
      </p:grpSpPr>
      <p:sp>
        <p:nvSpPr>
          <p:cNvPr id="51" name="Google Shape;51;p4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2" name="Google Shape;52;p4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3" name="Google Shape;53;p42"/>
          <p:cNvSpPr txBox="1"/>
          <p:nvPr>
            <p:ph idx="12" type="sldNum"/>
          </p:nvPr>
        </p:nvSpPr>
        <p:spPr>
          <a:xfrm>
            <a:off x="7033137" y="33031"/>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 name="Shape 54"/>
        <p:cNvGrpSpPr/>
        <p:nvPr/>
      </p:nvGrpSpPr>
      <p:grpSpPr>
        <a:xfrm>
          <a:off x="0" y="0"/>
          <a:ext cx="0" cy="0"/>
          <a:chOff x="0" y="0"/>
          <a:chExt cx="0" cy="0"/>
        </a:xfrm>
      </p:grpSpPr>
      <p:sp>
        <p:nvSpPr>
          <p:cNvPr id="55" name="Google Shape;55;p43"/>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6" name="Google Shape;56;p43"/>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57" name="Google Shape;57;p43"/>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58" name="Google Shape;58;p4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9" name="Google Shape;59;p4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0" name="Google Shape;60;p43"/>
          <p:cNvSpPr txBox="1"/>
          <p:nvPr>
            <p:ph idx="12" type="sldNum"/>
          </p:nvPr>
        </p:nvSpPr>
        <p:spPr>
          <a:xfrm>
            <a:off x="7018389" y="66215"/>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 name="Shape 61"/>
        <p:cNvGrpSpPr/>
        <p:nvPr/>
      </p:nvGrpSpPr>
      <p:grpSpPr>
        <a:xfrm>
          <a:off x="0" y="0"/>
          <a:ext cx="0" cy="0"/>
          <a:chOff x="0" y="0"/>
          <a:chExt cx="0" cy="0"/>
        </a:xfrm>
      </p:grpSpPr>
      <p:sp>
        <p:nvSpPr>
          <p:cNvPr id="62" name="Google Shape;62;p44"/>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3" name="Google Shape;63;p44"/>
          <p:cNvSpPr/>
          <p:nvPr>
            <p:ph idx="2" type="pic"/>
          </p:nvPr>
        </p:nvSpPr>
        <p:spPr>
          <a:xfrm>
            <a:off x="3887391" y="740569"/>
            <a:ext cx="4629150" cy="3655219"/>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64" name="Google Shape;64;p44"/>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65" name="Google Shape;65;p4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4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7" name="Google Shape;67;p44"/>
          <p:cNvSpPr txBox="1"/>
          <p:nvPr>
            <p:ph idx="12" type="sldNum"/>
          </p:nvPr>
        </p:nvSpPr>
        <p:spPr>
          <a:xfrm>
            <a:off x="7025763" y="69056"/>
            <a:ext cx="20574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theme" Target="../theme/theme4.xml"/><Relationship Id="rId10" Type="http://schemas.openxmlformats.org/officeDocument/2006/relationships/slideLayout" Target="../slideLayouts/slideLayout2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11" Type="http://schemas.openxmlformats.org/officeDocument/2006/relationships/slideLayout" Target="../slideLayouts/slideLayout32.xml"/><Relationship Id="rId10" Type="http://schemas.openxmlformats.org/officeDocument/2006/relationships/slideLayout" Target="../slideLayouts/slideLayout31.xml"/><Relationship Id="rId12" Type="http://schemas.openxmlformats.org/officeDocument/2006/relationships/theme" Target="../theme/theme1.xml"/><Relationship Id="rId9" Type="http://schemas.openxmlformats.org/officeDocument/2006/relationships/slideLayout" Target="../slideLayouts/slideLayout30.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 name="Google Shape;7;p3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 name="Google Shape;8;p3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9" name="Google Shape;9;p3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0" name="Google Shape;10;p33"/>
          <p:cNvSpPr txBox="1"/>
          <p:nvPr>
            <p:ph idx="12" type="sldNum"/>
          </p:nvPr>
        </p:nvSpPr>
        <p:spPr>
          <a:xfrm>
            <a:off x="7033137" y="0"/>
            <a:ext cx="2057400" cy="273844"/>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 name="Shape 80"/>
        <p:cNvGrpSpPr/>
        <p:nvPr/>
      </p:nvGrpSpPr>
      <p:grpSpPr>
        <a:xfrm>
          <a:off x="0" y="0"/>
          <a:ext cx="0" cy="0"/>
          <a:chOff x="0" y="0"/>
          <a:chExt cx="0" cy="0"/>
        </a:xfrm>
      </p:grpSpPr>
      <p:sp>
        <p:nvSpPr>
          <p:cNvPr id="81" name="Google Shape;81;p3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2" name="Google Shape;82;p36"/>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3" name="Google Shape;83;p3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84" name="Google Shape;84;p3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85" name="Google Shape;85;p36"/>
          <p:cNvSpPr txBox="1"/>
          <p:nvPr>
            <p:ph idx="12" type="sldNum"/>
          </p:nvPr>
        </p:nvSpPr>
        <p:spPr>
          <a:xfrm>
            <a:off x="6981518" y="86321"/>
            <a:ext cx="2057400" cy="273844"/>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50" name="Shape 150"/>
        <p:cNvGrpSpPr/>
        <p:nvPr/>
      </p:nvGrpSpPr>
      <p:grpSpPr>
        <a:xfrm>
          <a:off x="0" y="0"/>
          <a:ext cx="0" cy="0"/>
          <a:chOff x="0" y="0"/>
          <a:chExt cx="0" cy="0"/>
        </a:xfrm>
      </p:grpSpPr>
      <p:sp>
        <p:nvSpPr>
          <p:cNvPr id="151" name="Google Shape;151;p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52" name="Google Shape;152;p5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53" name="Google Shape;153;p56"/>
          <p:cNvSpPr txBox="1"/>
          <p:nvPr>
            <p:ph idx="12" type="sldNum"/>
          </p:nvPr>
        </p:nvSpPr>
        <p:spPr>
          <a:xfrm>
            <a:off x="8595300" y="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27.png"/><Relationship Id="rId5"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1.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28.png"/><Relationship Id="rId5"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25.png"/><Relationship Id="rId5"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19.png"/><Relationship Id="rId5" Type="http://schemas.openxmlformats.org/officeDocument/2006/relationships/image" Target="../media/image26.png"/><Relationship Id="rId6"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29.png"/><Relationship Id="rId5" Type="http://schemas.openxmlformats.org/officeDocument/2006/relationships/image" Target="../media/image32.png"/><Relationship Id="rId6" Type="http://schemas.openxmlformats.org/officeDocument/2006/relationships/image" Target="../media/image22.png"/><Relationship Id="rId7"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0.png"/><Relationship Id="rId4" Type="http://schemas.openxmlformats.org/officeDocument/2006/relationships/image" Target="../media/image47.png"/><Relationship Id="rId5"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4.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3.png"/><Relationship Id="rId4" Type="http://schemas.openxmlformats.org/officeDocument/2006/relationships/image" Target="../media/image39.png"/><Relationship Id="rId5" Type="http://schemas.openxmlformats.org/officeDocument/2006/relationships/image" Target="../media/image38.png"/><Relationship Id="rId6"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0.png"/><Relationship Id="rId4" Type="http://schemas.openxmlformats.org/officeDocument/2006/relationships/image" Target="../media/image35.png"/><Relationship Id="rId5"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7.png"/><Relationship Id="rId4" Type="http://schemas.openxmlformats.org/officeDocument/2006/relationships/image" Target="../media/image44.png"/><Relationship Id="rId5" Type="http://schemas.openxmlformats.org/officeDocument/2006/relationships/image" Target="../media/image42.png"/><Relationship Id="rId6"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2.png"/><Relationship Id="rId4" Type="http://schemas.openxmlformats.org/officeDocument/2006/relationships/image" Target="../media/image46.png"/><Relationship Id="rId5" Type="http://schemas.openxmlformats.org/officeDocument/2006/relationships/image" Target="../media/image43.png"/><Relationship Id="rId6"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54.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4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53.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6.jp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82A"/>
        </a:solidFill>
      </p:bgPr>
    </p:bg>
    <p:spTree>
      <p:nvGrpSpPr>
        <p:cNvPr id="198" name="Shape 198"/>
        <p:cNvGrpSpPr/>
        <p:nvPr/>
      </p:nvGrpSpPr>
      <p:grpSpPr>
        <a:xfrm>
          <a:off x="0" y="0"/>
          <a:ext cx="0" cy="0"/>
          <a:chOff x="0" y="0"/>
          <a:chExt cx="0" cy="0"/>
        </a:xfrm>
      </p:grpSpPr>
      <p:grpSp>
        <p:nvGrpSpPr>
          <p:cNvPr id="199" name="Google Shape;199;p1"/>
          <p:cNvGrpSpPr/>
          <p:nvPr/>
        </p:nvGrpSpPr>
        <p:grpSpPr>
          <a:xfrm>
            <a:off x="-142875" y="3995738"/>
            <a:ext cx="9286874" cy="1147763"/>
            <a:chOff x="1624013" y="5014913"/>
            <a:chExt cx="5943600" cy="633413"/>
          </a:xfrm>
        </p:grpSpPr>
        <p:cxnSp>
          <p:nvCxnSpPr>
            <p:cNvPr id="200" name="Google Shape;200;p1"/>
            <p:cNvCxnSpPr/>
            <p:nvPr/>
          </p:nvCxnSpPr>
          <p:spPr>
            <a:xfrm>
              <a:off x="3798888" y="5430838"/>
              <a:ext cx="0" cy="0"/>
            </a:xfrm>
            <a:prstGeom prst="straightConnector1">
              <a:avLst/>
            </a:prstGeom>
            <a:noFill/>
            <a:ln cap="flat" cmpd="sng" w="9525">
              <a:solidFill>
                <a:schemeClr val="lt1"/>
              </a:solidFill>
              <a:prstDash val="solid"/>
              <a:miter lim="800000"/>
              <a:headEnd len="sm" w="sm" type="none"/>
              <a:tailEnd len="sm" w="sm" type="none"/>
            </a:ln>
          </p:spPr>
        </p:cxnSp>
        <p:sp>
          <p:nvSpPr>
            <p:cNvPr id="201" name="Google Shape;201;p1"/>
            <p:cNvSpPr/>
            <p:nvPr/>
          </p:nvSpPr>
          <p:spPr>
            <a:xfrm>
              <a:off x="1624013" y="5014913"/>
              <a:ext cx="2174875" cy="633413"/>
            </a:xfrm>
            <a:custGeom>
              <a:rect b="b" l="l" r="r" t="t"/>
              <a:pathLst>
                <a:path extrusionOk="0" h="166" w="579">
                  <a:moveTo>
                    <a:pt x="579" y="109"/>
                  </a:moveTo>
                  <a:cubicBezTo>
                    <a:pt x="579" y="108"/>
                    <a:pt x="579" y="108"/>
                    <a:pt x="579" y="108"/>
                  </a:cubicBezTo>
                  <a:cubicBezTo>
                    <a:pt x="577" y="108"/>
                    <a:pt x="576" y="108"/>
                    <a:pt x="574" y="108"/>
                  </a:cubicBezTo>
                  <a:cubicBezTo>
                    <a:pt x="574" y="107"/>
                    <a:pt x="574" y="105"/>
                    <a:pt x="574" y="103"/>
                  </a:cubicBezTo>
                  <a:cubicBezTo>
                    <a:pt x="570" y="103"/>
                    <a:pt x="566" y="103"/>
                    <a:pt x="562" y="103"/>
                  </a:cubicBezTo>
                  <a:cubicBezTo>
                    <a:pt x="561" y="104"/>
                    <a:pt x="560" y="105"/>
                    <a:pt x="559" y="106"/>
                  </a:cubicBezTo>
                  <a:cubicBezTo>
                    <a:pt x="557" y="106"/>
                    <a:pt x="555" y="106"/>
                    <a:pt x="553" y="106"/>
                  </a:cubicBezTo>
                  <a:cubicBezTo>
                    <a:pt x="553" y="105"/>
                    <a:pt x="553" y="104"/>
                    <a:pt x="553" y="103"/>
                  </a:cubicBezTo>
                  <a:cubicBezTo>
                    <a:pt x="552" y="103"/>
                    <a:pt x="550" y="103"/>
                    <a:pt x="548" y="103"/>
                  </a:cubicBezTo>
                  <a:cubicBezTo>
                    <a:pt x="548" y="104"/>
                    <a:pt x="548" y="105"/>
                    <a:pt x="548" y="106"/>
                  </a:cubicBezTo>
                  <a:cubicBezTo>
                    <a:pt x="547" y="106"/>
                    <a:pt x="546" y="106"/>
                    <a:pt x="545" y="106"/>
                  </a:cubicBezTo>
                  <a:cubicBezTo>
                    <a:pt x="545" y="108"/>
                    <a:pt x="545" y="111"/>
                    <a:pt x="545" y="113"/>
                  </a:cubicBezTo>
                  <a:cubicBezTo>
                    <a:pt x="544" y="113"/>
                    <a:pt x="543" y="113"/>
                    <a:pt x="542" y="113"/>
                  </a:cubicBezTo>
                  <a:cubicBezTo>
                    <a:pt x="542" y="112"/>
                    <a:pt x="542" y="111"/>
                    <a:pt x="542" y="110"/>
                  </a:cubicBezTo>
                  <a:cubicBezTo>
                    <a:pt x="541" y="110"/>
                    <a:pt x="540" y="110"/>
                    <a:pt x="540" y="110"/>
                  </a:cubicBezTo>
                  <a:cubicBezTo>
                    <a:pt x="538" y="108"/>
                    <a:pt x="537" y="107"/>
                    <a:pt x="536" y="106"/>
                  </a:cubicBezTo>
                  <a:cubicBezTo>
                    <a:pt x="535" y="106"/>
                    <a:pt x="533" y="106"/>
                    <a:pt x="532" y="106"/>
                  </a:cubicBezTo>
                  <a:cubicBezTo>
                    <a:pt x="532" y="95"/>
                    <a:pt x="532" y="84"/>
                    <a:pt x="532" y="73"/>
                  </a:cubicBezTo>
                  <a:cubicBezTo>
                    <a:pt x="531" y="70"/>
                    <a:pt x="529" y="68"/>
                    <a:pt x="527" y="65"/>
                  </a:cubicBezTo>
                  <a:cubicBezTo>
                    <a:pt x="519" y="65"/>
                    <a:pt x="510" y="65"/>
                    <a:pt x="502" y="65"/>
                  </a:cubicBezTo>
                  <a:cubicBezTo>
                    <a:pt x="502" y="79"/>
                    <a:pt x="502" y="92"/>
                    <a:pt x="502" y="106"/>
                  </a:cubicBezTo>
                  <a:cubicBezTo>
                    <a:pt x="498" y="106"/>
                    <a:pt x="494" y="106"/>
                    <a:pt x="490" y="106"/>
                  </a:cubicBezTo>
                  <a:cubicBezTo>
                    <a:pt x="490" y="79"/>
                    <a:pt x="490" y="52"/>
                    <a:pt x="490" y="25"/>
                  </a:cubicBezTo>
                  <a:cubicBezTo>
                    <a:pt x="483" y="18"/>
                    <a:pt x="468" y="18"/>
                    <a:pt x="460" y="25"/>
                  </a:cubicBezTo>
                  <a:cubicBezTo>
                    <a:pt x="460" y="35"/>
                    <a:pt x="460" y="46"/>
                    <a:pt x="460" y="57"/>
                  </a:cubicBezTo>
                  <a:cubicBezTo>
                    <a:pt x="456" y="57"/>
                    <a:pt x="452" y="57"/>
                    <a:pt x="449" y="57"/>
                  </a:cubicBezTo>
                  <a:cubicBezTo>
                    <a:pt x="442" y="58"/>
                    <a:pt x="435" y="59"/>
                    <a:pt x="428" y="60"/>
                  </a:cubicBezTo>
                  <a:cubicBezTo>
                    <a:pt x="428" y="78"/>
                    <a:pt x="428" y="96"/>
                    <a:pt x="428" y="113"/>
                  </a:cubicBezTo>
                  <a:cubicBezTo>
                    <a:pt x="426" y="113"/>
                    <a:pt x="424" y="113"/>
                    <a:pt x="423" y="113"/>
                  </a:cubicBezTo>
                  <a:cubicBezTo>
                    <a:pt x="423" y="112"/>
                    <a:pt x="423" y="111"/>
                    <a:pt x="423" y="111"/>
                  </a:cubicBezTo>
                  <a:cubicBezTo>
                    <a:pt x="422" y="111"/>
                    <a:pt x="420" y="111"/>
                    <a:pt x="419" y="111"/>
                  </a:cubicBezTo>
                  <a:cubicBezTo>
                    <a:pt x="419" y="110"/>
                    <a:pt x="419" y="109"/>
                    <a:pt x="419" y="108"/>
                  </a:cubicBezTo>
                  <a:cubicBezTo>
                    <a:pt x="420" y="108"/>
                    <a:pt x="421" y="107"/>
                    <a:pt x="422" y="107"/>
                  </a:cubicBezTo>
                  <a:cubicBezTo>
                    <a:pt x="422" y="106"/>
                    <a:pt x="422" y="105"/>
                    <a:pt x="422" y="105"/>
                  </a:cubicBezTo>
                  <a:cubicBezTo>
                    <a:pt x="421" y="104"/>
                    <a:pt x="420" y="104"/>
                    <a:pt x="419" y="103"/>
                  </a:cubicBezTo>
                  <a:cubicBezTo>
                    <a:pt x="419" y="97"/>
                    <a:pt x="419" y="92"/>
                    <a:pt x="419" y="86"/>
                  </a:cubicBezTo>
                  <a:cubicBezTo>
                    <a:pt x="420" y="86"/>
                    <a:pt x="421" y="85"/>
                    <a:pt x="421" y="85"/>
                  </a:cubicBezTo>
                  <a:cubicBezTo>
                    <a:pt x="421" y="84"/>
                    <a:pt x="421" y="83"/>
                    <a:pt x="421" y="83"/>
                  </a:cubicBezTo>
                  <a:cubicBezTo>
                    <a:pt x="421" y="82"/>
                    <a:pt x="420" y="82"/>
                    <a:pt x="419" y="81"/>
                  </a:cubicBezTo>
                  <a:cubicBezTo>
                    <a:pt x="419" y="81"/>
                    <a:pt x="419" y="80"/>
                    <a:pt x="419" y="80"/>
                  </a:cubicBezTo>
                  <a:cubicBezTo>
                    <a:pt x="419" y="80"/>
                    <a:pt x="418" y="80"/>
                    <a:pt x="418" y="80"/>
                  </a:cubicBezTo>
                  <a:cubicBezTo>
                    <a:pt x="418" y="79"/>
                    <a:pt x="418" y="77"/>
                    <a:pt x="418" y="76"/>
                  </a:cubicBezTo>
                  <a:cubicBezTo>
                    <a:pt x="418" y="76"/>
                    <a:pt x="419" y="76"/>
                    <a:pt x="419" y="76"/>
                  </a:cubicBezTo>
                  <a:cubicBezTo>
                    <a:pt x="419" y="76"/>
                    <a:pt x="419" y="75"/>
                    <a:pt x="419" y="74"/>
                  </a:cubicBezTo>
                  <a:cubicBezTo>
                    <a:pt x="418" y="73"/>
                    <a:pt x="417" y="73"/>
                    <a:pt x="417" y="73"/>
                  </a:cubicBezTo>
                  <a:cubicBezTo>
                    <a:pt x="416" y="63"/>
                    <a:pt x="414" y="55"/>
                    <a:pt x="404" y="51"/>
                  </a:cubicBezTo>
                  <a:cubicBezTo>
                    <a:pt x="405" y="50"/>
                    <a:pt x="405" y="50"/>
                    <a:pt x="406" y="50"/>
                  </a:cubicBezTo>
                  <a:cubicBezTo>
                    <a:pt x="406" y="49"/>
                    <a:pt x="406" y="48"/>
                    <a:pt x="406" y="47"/>
                  </a:cubicBezTo>
                  <a:cubicBezTo>
                    <a:pt x="405" y="47"/>
                    <a:pt x="405" y="46"/>
                    <a:pt x="404" y="46"/>
                  </a:cubicBezTo>
                  <a:cubicBezTo>
                    <a:pt x="404" y="45"/>
                    <a:pt x="404" y="44"/>
                    <a:pt x="404" y="43"/>
                  </a:cubicBezTo>
                  <a:cubicBezTo>
                    <a:pt x="403" y="43"/>
                    <a:pt x="403" y="43"/>
                    <a:pt x="403" y="43"/>
                  </a:cubicBezTo>
                  <a:cubicBezTo>
                    <a:pt x="403" y="41"/>
                    <a:pt x="403" y="38"/>
                    <a:pt x="403" y="36"/>
                  </a:cubicBezTo>
                  <a:cubicBezTo>
                    <a:pt x="403" y="36"/>
                    <a:pt x="403" y="36"/>
                    <a:pt x="403" y="36"/>
                  </a:cubicBezTo>
                  <a:cubicBezTo>
                    <a:pt x="403" y="35"/>
                    <a:pt x="403" y="35"/>
                    <a:pt x="403" y="34"/>
                  </a:cubicBezTo>
                  <a:cubicBezTo>
                    <a:pt x="403" y="34"/>
                    <a:pt x="402" y="34"/>
                    <a:pt x="402" y="33"/>
                  </a:cubicBezTo>
                  <a:cubicBezTo>
                    <a:pt x="401" y="32"/>
                    <a:pt x="400" y="30"/>
                    <a:pt x="399" y="28"/>
                  </a:cubicBezTo>
                  <a:cubicBezTo>
                    <a:pt x="399" y="28"/>
                    <a:pt x="399" y="28"/>
                    <a:pt x="399" y="27"/>
                  </a:cubicBezTo>
                  <a:cubicBezTo>
                    <a:pt x="399" y="27"/>
                    <a:pt x="398" y="27"/>
                    <a:pt x="398" y="27"/>
                  </a:cubicBezTo>
                  <a:cubicBezTo>
                    <a:pt x="398" y="26"/>
                    <a:pt x="398" y="26"/>
                    <a:pt x="398" y="25"/>
                  </a:cubicBezTo>
                  <a:cubicBezTo>
                    <a:pt x="399" y="22"/>
                    <a:pt x="399" y="19"/>
                    <a:pt x="397" y="16"/>
                  </a:cubicBezTo>
                  <a:cubicBezTo>
                    <a:pt x="396" y="14"/>
                    <a:pt x="396" y="14"/>
                    <a:pt x="396" y="14"/>
                  </a:cubicBezTo>
                  <a:cubicBezTo>
                    <a:pt x="396" y="16"/>
                    <a:pt x="396" y="16"/>
                    <a:pt x="396" y="16"/>
                  </a:cubicBezTo>
                  <a:cubicBezTo>
                    <a:pt x="394" y="19"/>
                    <a:pt x="394" y="23"/>
                    <a:pt x="396" y="25"/>
                  </a:cubicBezTo>
                  <a:cubicBezTo>
                    <a:pt x="396" y="26"/>
                    <a:pt x="396" y="26"/>
                    <a:pt x="396" y="27"/>
                  </a:cubicBezTo>
                  <a:cubicBezTo>
                    <a:pt x="395" y="27"/>
                    <a:pt x="395" y="27"/>
                    <a:pt x="394" y="27"/>
                  </a:cubicBezTo>
                  <a:cubicBezTo>
                    <a:pt x="394" y="28"/>
                    <a:pt x="394" y="28"/>
                    <a:pt x="394" y="28"/>
                  </a:cubicBezTo>
                  <a:cubicBezTo>
                    <a:pt x="393" y="30"/>
                    <a:pt x="392" y="32"/>
                    <a:pt x="391" y="34"/>
                  </a:cubicBezTo>
                  <a:cubicBezTo>
                    <a:pt x="391" y="34"/>
                    <a:pt x="390" y="34"/>
                    <a:pt x="390" y="35"/>
                  </a:cubicBezTo>
                  <a:cubicBezTo>
                    <a:pt x="390" y="35"/>
                    <a:pt x="390" y="35"/>
                    <a:pt x="390" y="36"/>
                  </a:cubicBezTo>
                  <a:cubicBezTo>
                    <a:pt x="390" y="36"/>
                    <a:pt x="390" y="36"/>
                    <a:pt x="391" y="36"/>
                  </a:cubicBezTo>
                  <a:cubicBezTo>
                    <a:pt x="391" y="38"/>
                    <a:pt x="391" y="41"/>
                    <a:pt x="391" y="43"/>
                  </a:cubicBezTo>
                  <a:cubicBezTo>
                    <a:pt x="390" y="43"/>
                    <a:pt x="390" y="43"/>
                    <a:pt x="389" y="43"/>
                  </a:cubicBezTo>
                  <a:cubicBezTo>
                    <a:pt x="389" y="44"/>
                    <a:pt x="389" y="45"/>
                    <a:pt x="389" y="46"/>
                  </a:cubicBezTo>
                  <a:cubicBezTo>
                    <a:pt x="389" y="46"/>
                    <a:pt x="388" y="47"/>
                    <a:pt x="387" y="47"/>
                  </a:cubicBezTo>
                  <a:cubicBezTo>
                    <a:pt x="387" y="48"/>
                    <a:pt x="387" y="49"/>
                    <a:pt x="387" y="49"/>
                  </a:cubicBezTo>
                  <a:cubicBezTo>
                    <a:pt x="388" y="50"/>
                    <a:pt x="388" y="50"/>
                    <a:pt x="388" y="51"/>
                  </a:cubicBezTo>
                  <a:cubicBezTo>
                    <a:pt x="379" y="55"/>
                    <a:pt x="376" y="63"/>
                    <a:pt x="376" y="73"/>
                  </a:cubicBezTo>
                  <a:cubicBezTo>
                    <a:pt x="375" y="73"/>
                    <a:pt x="374" y="74"/>
                    <a:pt x="374" y="74"/>
                  </a:cubicBezTo>
                  <a:cubicBezTo>
                    <a:pt x="374" y="75"/>
                    <a:pt x="374" y="76"/>
                    <a:pt x="374" y="76"/>
                  </a:cubicBezTo>
                  <a:cubicBezTo>
                    <a:pt x="374" y="76"/>
                    <a:pt x="374" y="76"/>
                    <a:pt x="375" y="76"/>
                  </a:cubicBezTo>
                  <a:cubicBezTo>
                    <a:pt x="375" y="77"/>
                    <a:pt x="375" y="78"/>
                    <a:pt x="375" y="80"/>
                  </a:cubicBezTo>
                  <a:cubicBezTo>
                    <a:pt x="375" y="80"/>
                    <a:pt x="374" y="80"/>
                    <a:pt x="374" y="80"/>
                  </a:cubicBezTo>
                  <a:cubicBezTo>
                    <a:pt x="374" y="80"/>
                    <a:pt x="374" y="81"/>
                    <a:pt x="374" y="81"/>
                  </a:cubicBezTo>
                  <a:cubicBezTo>
                    <a:pt x="373" y="82"/>
                    <a:pt x="372" y="82"/>
                    <a:pt x="371" y="83"/>
                  </a:cubicBezTo>
                  <a:cubicBezTo>
                    <a:pt x="371" y="83"/>
                    <a:pt x="371" y="84"/>
                    <a:pt x="371" y="85"/>
                  </a:cubicBezTo>
                  <a:cubicBezTo>
                    <a:pt x="372" y="85"/>
                    <a:pt x="373" y="85"/>
                    <a:pt x="374" y="86"/>
                  </a:cubicBezTo>
                  <a:cubicBezTo>
                    <a:pt x="374" y="92"/>
                    <a:pt x="374" y="97"/>
                    <a:pt x="374" y="103"/>
                  </a:cubicBezTo>
                  <a:cubicBezTo>
                    <a:pt x="373" y="104"/>
                    <a:pt x="372" y="104"/>
                    <a:pt x="371" y="105"/>
                  </a:cubicBezTo>
                  <a:cubicBezTo>
                    <a:pt x="371" y="105"/>
                    <a:pt x="371" y="106"/>
                    <a:pt x="371" y="107"/>
                  </a:cubicBezTo>
                  <a:cubicBezTo>
                    <a:pt x="372" y="107"/>
                    <a:pt x="373" y="108"/>
                    <a:pt x="374" y="108"/>
                  </a:cubicBezTo>
                  <a:cubicBezTo>
                    <a:pt x="374" y="109"/>
                    <a:pt x="374" y="110"/>
                    <a:pt x="374" y="111"/>
                  </a:cubicBezTo>
                  <a:cubicBezTo>
                    <a:pt x="372" y="112"/>
                    <a:pt x="370" y="112"/>
                    <a:pt x="368" y="113"/>
                  </a:cubicBezTo>
                  <a:cubicBezTo>
                    <a:pt x="365" y="113"/>
                    <a:pt x="363" y="113"/>
                    <a:pt x="361" y="113"/>
                  </a:cubicBezTo>
                  <a:cubicBezTo>
                    <a:pt x="361" y="99"/>
                    <a:pt x="361" y="84"/>
                    <a:pt x="361" y="69"/>
                  </a:cubicBezTo>
                  <a:cubicBezTo>
                    <a:pt x="356" y="69"/>
                    <a:pt x="350" y="69"/>
                    <a:pt x="344" y="69"/>
                  </a:cubicBezTo>
                  <a:cubicBezTo>
                    <a:pt x="344" y="65"/>
                    <a:pt x="344" y="61"/>
                    <a:pt x="344" y="57"/>
                  </a:cubicBezTo>
                  <a:cubicBezTo>
                    <a:pt x="342" y="57"/>
                    <a:pt x="339" y="57"/>
                    <a:pt x="337" y="57"/>
                  </a:cubicBezTo>
                  <a:cubicBezTo>
                    <a:pt x="335" y="57"/>
                    <a:pt x="334" y="58"/>
                    <a:pt x="333" y="59"/>
                  </a:cubicBezTo>
                  <a:cubicBezTo>
                    <a:pt x="333" y="60"/>
                    <a:pt x="333" y="62"/>
                    <a:pt x="333" y="63"/>
                  </a:cubicBezTo>
                  <a:cubicBezTo>
                    <a:pt x="332" y="63"/>
                    <a:pt x="330" y="63"/>
                    <a:pt x="329" y="63"/>
                  </a:cubicBezTo>
                  <a:cubicBezTo>
                    <a:pt x="328" y="64"/>
                    <a:pt x="326" y="64"/>
                    <a:pt x="324" y="65"/>
                  </a:cubicBezTo>
                  <a:cubicBezTo>
                    <a:pt x="324" y="67"/>
                    <a:pt x="324" y="68"/>
                    <a:pt x="324" y="69"/>
                  </a:cubicBezTo>
                  <a:cubicBezTo>
                    <a:pt x="323" y="69"/>
                    <a:pt x="321" y="69"/>
                    <a:pt x="320" y="69"/>
                  </a:cubicBezTo>
                  <a:cubicBezTo>
                    <a:pt x="320" y="83"/>
                    <a:pt x="320" y="98"/>
                    <a:pt x="320" y="112"/>
                  </a:cubicBezTo>
                  <a:cubicBezTo>
                    <a:pt x="318" y="112"/>
                    <a:pt x="316" y="112"/>
                    <a:pt x="315" y="112"/>
                  </a:cubicBezTo>
                  <a:cubicBezTo>
                    <a:pt x="315" y="77"/>
                    <a:pt x="315" y="42"/>
                    <a:pt x="315" y="6"/>
                  </a:cubicBezTo>
                  <a:cubicBezTo>
                    <a:pt x="314" y="5"/>
                    <a:pt x="313" y="5"/>
                    <a:pt x="312" y="4"/>
                  </a:cubicBezTo>
                  <a:cubicBezTo>
                    <a:pt x="308" y="3"/>
                    <a:pt x="303" y="1"/>
                    <a:pt x="298" y="0"/>
                  </a:cubicBezTo>
                  <a:cubicBezTo>
                    <a:pt x="286" y="2"/>
                    <a:pt x="273" y="4"/>
                    <a:pt x="260" y="6"/>
                  </a:cubicBezTo>
                  <a:cubicBezTo>
                    <a:pt x="258" y="7"/>
                    <a:pt x="255" y="9"/>
                    <a:pt x="252" y="10"/>
                  </a:cubicBezTo>
                  <a:cubicBezTo>
                    <a:pt x="252" y="29"/>
                    <a:pt x="252" y="48"/>
                    <a:pt x="252" y="67"/>
                  </a:cubicBezTo>
                  <a:cubicBezTo>
                    <a:pt x="242" y="67"/>
                    <a:pt x="231" y="67"/>
                    <a:pt x="221" y="67"/>
                  </a:cubicBezTo>
                  <a:cubicBezTo>
                    <a:pt x="216" y="68"/>
                    <a:pt x="210" y="70"/>
                    <a:pt x="205" y="71"/>
                  </a:cubicBezTo>
                  <a:cubicBezTo>
                    <a:pt x="205" y="83"/>
                    <a:pt x="205" y="95"/>
                    <a:pt x="205" y="107"/>
                  </a:cubicBezTo>
                  <a:cubicBezTo>
                    <a:pt x="203" y="107"/>
                    <a:pt x="201" y="107"/>
                    <a:pt x="199" y="107"/>
                  </a:cubicBezTo>
                  <a:cubicBezTo>
                    <a:pt x="199" y="106"/>
                    <a:pt x="199" y="105"/>
                    <a:pt x="199" y="105"/>
                  </a:cubicBezTo>
                  <a:cubicBezTo>
                    <a:pt x="197" y="105"/>
                    <a:pt x="195" y="105"/>
                    <a:pt x="193" y="105"/>
                  </a:cubicBezTo>
                  <a:cubicBezTo>
                    <a:pt x="193" y="104"/>
                    <a:pt x="193" y="103"/>
                    <a:pt x="193" y="102"/>
                  </a:cubicBezTo>
                  <a:cubicBezTo>
                    <a:pt x="186" y="102"/>
                    <a:pt x="179" y="102"/>
                    <a:pt x="172" y="102"/>
                  </a:cubicBezTo>
                  <a:cubicBezTo>
                    <a:pt x="172" y="101"/>
                    <a:pt x="172" y="100"/>
                    <a:pt x="172" y="99"/>
                  </a:cubicBezTo>
                  <a:cubicBezTo>
                    <a:pt x="161" y="99"/>
                    <a:pt x="150" y="99"/>
                    <a:pt x="139" y="99"/>
                  </a:cubicBezTo>
                  <a:cubicBezTo>
                    <a:pt x="139" y="101"/>
                    <a:pt x="139" y="103"/>
                    <a:pt x="139" y="105"/>
                  </a:cubicBezTo>
                  <a:cubicBezTo>
                    <a:pt x="133" y="105"/>
                    <a:pt x="128" y="105"/>
                    <a:pt x="123" y="105"/>
                  </a:cubicBezTo>
                  <a:cubicBezTo>
                    <a:pt x="123" y="108"/>
                    <a:pt x="123" y="112"/>
                    <a:pt x="123" y="116"/>
                  </a:cubicBezTo>
                  <a:cubicBezTo>
                    <a:pt x="113" y="117"/>
                    <a:pt x="103" y="117"/>
                    <a:pt x="93" y="118"/>
                  </a:cubicBezTo>
                  <a:cubicBezTo>
                    <a:pt x="93" y="114"/>
                    <a:pt x="93" y="111"/>
                    <a:pt x="93" y="107"/>
                  </a:cubicBezTo>
                  <a:cubicBezTo>
                    <a:pt x="91" y="107"/>
                    <a:pt x="90" y="107"/>
                    <a:pt x="88" y="107"/>
                  </a:cubicBezTo>
                  <a:cubicBezTo>
                    <a:pt x="88" y="105"/>
                    <a:pt x="88" y="102"/>
                    <a:pt x="88" y="100"/>
                  </a:cubicBezTo>
                  <a:cubicBezTo>
                    <a:pt x="87" y="100"/>
                    <a:pt x="86" y="100"/>
                    <a:pt x="86" y="100"/>
                  </a:cubicBezTo>
                  <a:cubicBezTo>
                    <a:pt x="86" y="95"/>
                    <a:pt x="86" y="90"/>
                    <a:pt x="86" y="85"/>
                  </a:cubicBezTo>
                  <a:cubicBezTo>
                    <a:pt x="85" y="85"/>
                    <a:pt x="84" y="85"/>
                    <a:pt x="83" y="85"/>
                  </a:cubicBezTo>
                  <a:cubicBezTo>
                    <a:pt x="83" y="81"/>
                    <a:pt x="83" y="76"/>
                    <a:pt x="83" y="72"/>
                  </a:cubicBezTo>
                  <a:cubicBezTo>
                    <a:pt x="82" y="72"/>
                    <a:pt x="80" y="72"/>
                    <a:pt x="79" y="72"/>
                  </a:cubicBezTo>
                  <a:cubicBezTo>
                    <a:pt x="79" y="73"/>
                    <a:pt x="79" y="73"/>
                    <a:pt x="79" y="74"/>
                  </a:cubicBezTo>
                  <a:cubicBezTo>
                    <a:pt x="72" y="71"/>
                    <a:pt x="66" y="67"/>
                    <a:pt x="60" y="64"/>
                  </a:cubicBezTo>
                  <a:cubicBezTo>
                    <a:pt x="60" y="62"/>
                    <a:pt x="59" y="60"/>
                    <a:pt x="59" y="57"/>
                  </a:cubicBezTo>
                  <a:cubicBezTo>
                    <a:pt x="59" y="60"/>
                    <a:pt x="58" y="62"/>
                    <a:pt x="58" y="64"/>
                  </a:cubicBezTo>
                  <a:cubicBezTo>
                    <a:pt x="52" y="67"/>
                    <a:pt x="46" y="70"/>
                    <a:pt x="40" y="73"/>
                  </a:cubicBezTo>
                  <a:cubicBezTo>
                    <a:pt x="40" y="72"/>
                    <a:pt x="40" y="72"/>
                    <a:pt x="40" y="71"/>
                  </a:cubicBezTo>
                  <a:cubicBezTo>
                    <a:pt x="38" y="71"/>
                    <a:pt x="37" y="71"/>
                    <a:pt x="35" y="71"/>
                  </a:cubicBezTo>
                  <a:cubicBezTo>
                    <a:pt x="35" y="76"/>
                    <a:pt x="35" y="80"/>
                    <a:pt x="35" y="85"/>
                  </a:cubicBezTo>
                  <a:cubicBezTo>
                    <a:pt x="34" y="85"/>
                    <a:pt x="34" y="85"/>
                    <a:pt x="33" y="85"/>
                  </a:cubicBezTo>
                  <a:cubicBezTo>
                    <a:pt x="33" y="89"/>
                    <a:pt x="33" y="94"/>
                    <a:pt x="33" y="99"/>
                  </a:cubicBezTo>
                  <a:cubicBezTo>
                    <a:pt x="32" y="98"/>
                    <a:pt x="30" y="98"/>
                    <a:pt x="29" y="98"/>
                  </a:cubicBezTo>
                  <a:cubicBezTo>
                    <a:pt x="29" y="102"/>
                    <a:pt x="29" y="105"/>
                    <a:pt x="29" y="108"/>
                  </a:cubicBezTo>
                  <a:cubicBezTo>
                    <a:pt x="26" y="108"/>
                    <a:pt x="22" y="108"/>
                    <a:pt x="18" y="108"/>
                  </a:cubicBezTo>
                  <a:cubicBezTo>
                    <a:pt x="18" y="109"/>
                    <a:pt x="18" y="110"/>
                    <a:pt x="18" y="111"/>
                  </a:cubicBezTo>
                  <a:cubicBezTo>
                    <a:pt x="12" y="110"/>
                    <a:pt x="6" y="109"/>
                    <a:pt x="0" y="109"/>
                  </a:cubicBezTo>
                  <a:cubicBezTo>
                    <a:pt x="0" y="109"/>
                    <a:pt x="0" y="109"/>
                    <a:pt x="0" y="109"/>
                  </a:cubicBezTo>
                  <a:cubicBezTo>
                    <a:pt x="0" y="128"/>
                    <a:pt x="0" y="147"/>
                    <a:pt x="0" y="166"/>
                  </a:cubicBezTo>
                  <a:cubicBezTo>
                    <a:pt x="193" y="166"/>
                    <a:pt x="386" y="166"/>
                    <a:pt x="579" y="166"/>
                  </a:cubicBezTo>
                  <a:cubicBezTo>
                    <a:pt x="579" y="166"/>
                    <a:pt x="579" y="166"/>
                    <a:pt x="579" y="165"/>
                  </a:cubicBezTo>
                </a:path>
              </a:pathLst>
            </a:custGeom>
            <a:noFill/>
            <a:ln cap="flat" cmpd="sng" w="9525">
              <a:solidFill>
                <a:schemeClr val="lt1"/>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cxnSp>
          <p:nvCxnSpPr>
            <p:cNvPr id="202" name="Google Shape;202;p1"/>
            <p:cNvCxnSpPr/>
            <p:nvPr/>
          </p:nvCxnSpPr>
          <p:spPr>
            <a:xfrm>
              <a:off x="3798888" y="5430838"/>
              <a:ext cx="0" cy="0"/>
            </a:xfrm>
            <a:prstGeom prst="straightConnector1">
              <a:avLst/>
            </a:prstGeom>
            <a:noFill/>
            <a:ln cap="flat" cmpd="sng" w="9525">
              <a:solidFill>
                <a:schemeClr val="lt1"/>
              </a:solidFill>
              <a:prstDash val="solid"/>
              <a:miter lim="800000"/>
              <a:headEnd len="sm" w="sm" type="none"/>
              <a:tailEnd len="sm" w="sm" type="none"/>
            </a:ln>
          </p:spPr>
        </p:cxnSp>
        <p:sp>
          <p:nvSpPr>
            <p:cNvPr id="203" name="Google Shape;203;p1"/>
            <p:cNvSpPr/>
            <p:nvPr/>
          </p:nvSpPr>
          <p:spPr>
            <a:xfrm>
              <a:off x="3798888" y="5057775"/>
              <a:ext cx="3768725" cy="590550"/>
            </a:xfrm>
            <a:custGeom>
              <a:rect b="b" l="l" r="r" t="t"/>
              <a:pathLst>
                <a:path extrusionOk="0" h="372" w="2374">
                  <a:moveTo>
                    <a:pt x="0" y="235"/>
                  </a:moveTo>
                  <a:lnTo>
                    <a:pt x="0" y="216"/>
                  </a:lnTo>
                  <a:lnTo>
                    <a:pt x="17" y="216"/>
                  </a:lnTo>
                  <a:lnTo>
                    <a:pt x="17" y="221"/>
                  </a:lnTo>
                  <a:lnTo>
                    <a:pt x="24" y="221"/>
                  </a:lnTo>
                  <a:lnTo>
                    <a:pt x="24" y="228"/>
                  </a:lnTo>
                  <a:lnTo>
                    <a:pt x="27" y="228"/>
                  </a:lnTo>
                  <a:lnTo>
                    <a:pt x="27" y="233"/>
                  </a:lnTo>
                  <a:lnTo>
                    <a:pt x="31" y="233"/>
                  </a:lnTo>
                  <a:lnTo>
                    <a:pt x="31" y="257"/>
                  </a:lnTo>
                  <a:lnTo>
                    <a:pt x="36" y="257"/>
                  </a:lnTo>
                  <a:lnTo>
                    <a:pt x="36" y="266"/>
                  </a:lnTo>
                  <a:lnTo>
                    <a:pt x="41" y="266"/>
                  </a:lnTo>
                  <a:lnTo>
                    <a:pt x="41" y="185"/>
                  </a:lnTo>
                  <a:lnTo>
                    <a:pt x="53" y="185"/>
                  </a:lnTo>
                  <a:lnTo>
                    <a:pt x="53" y="158"/>
                  </a:lnTo>
                  <a:lnTo>
                    <a:pt x="62" y="158"/>
                  </a:lnTo>
                  <a:lnTo>
                    <a:pt x="62" y="151"/>
                  </a:lnTo>
                  <a:lnTo>
                    <a:pt x="105" y="129"/>
                  </a:lnTo>
                  <a:lnTo>
                    <a:pt x="147" y="151"/>
                  </a:lnTo>
                  <a:lnTo>
                    <a:pt x="147" y="158"/>
                  </a:lnTo>
                  <a:lnTo>
                    <a:pt x="154" y="158"/>
                  </a:lnTo>
                  <a:lnTo>
                    <a:pt x="154" y="185"/>
                  </a:lnTo>
                  <a:lnTo>
                    <a:pt x="159" y="187"/>
                  </a:lnTo>
                  <a:lnTo>
                    <a:pt x="159" y="242"/>
                  </a:lnTo>
                  <a:lnTo>
                    <a:pt x="166" y="242"/>
                  </a:lnTo>
                  <a:lnTo>
                    <a:pt x="173" y="262"/>
                  </a:lnTo>
                  <a:lnTo>
                    <a:pt x="173" y="211"/>
                  </a:lnTo>
                  <a:lnTo>
                    <a:pt x="185" y="211"/>
                  </a:lnTo>
                  <a:lnTo>
                    <a:pt x="185" y="197"/>
                  </a:lnTo>
                  <a:lnTo>
                    <a:pt x="190" y="197"/>
                  </a:lnTo>
                  <a:lnTo>
                    <a:pt x="190" y="185"/>
                  </a:lnTo>
                  <a:lnTo>
                    <a:pt x="280" y="182"/>
                  </a:lnTo>
                  <a:lnTo>
                    <a:pt x="280" y="194"/>
                  </a:lnTo>
                  <a:lnTo>
                    <a:pt x="287" y="194"/>
                  </a:lnTo>
                  <a:lnTo>
                    <a:pt x="287" y="211"/>
                  </a:lnTo>
                  <a:lnTo>
                    <a:pt x="292" y="211"/>
                  </a:lnTo>
                  <a:lnTo>
                    <a:pt x="292" y="257"/>
                  </a:lnTo>
                  <a:lnTo>
                    <a:pt x="299" y="257"/>
                  </a:lnTo>
                  <a:lnTo>
                    <a:pt x="299" y="19"/>
                  </a:lnTo>
                  <a:lnTo>
                    <a:pt x="365" y="0"/>
                  </a:lnTo>
                  <a:lnTo>
                    <a:pt x="419" y="14"/>
                  </a:lnTo>
                  <a:lnTo>
                    <a:pt x="419" y="204"/>
                  </a:lnTo>
                  <a:lnTo>
                    <a:pt x="422" y="209"/>
                  </a:lnTo>
                  <a:lnTo>
                    <a:pt x="429" y="180"/>
                  </a:lnTo>
                  <a:lnTo>
                    <a:pt x="438" y="209"/>
                  </a:lnTo>
                  <a:lnTo>
                    <a:pt x="441" y="202"/>
                  </a:lnTo>
                  <a:lnTo>
                    <a:pt x="443" y="214"/>
                  </a:lnTo>
                  <a:lnTo>
                    <a:pt x="443" y="250"/>
                  </a:lnTo>
                  <a:lnTo>
                    <a:pt x="445" y="252"/>
                  </a:lnTo>
                  <a:lnTo>
                    <a:pt x="445" y="298"/>
                  </a:lnTo>
                  <a:lnTo>
                    <a:pt x="450" y="298"/>
                  </a:lnTo>
                  <a:lnTo>
                    <a:pt x="450" y="240"/>
                  </a:lnTo>
                  <a:lnTo>
                    <a:pt x="455" y="240"/>
                  </a:lnTo>
                  <a:lnTo>
                    <a:pt x="455" y="19"/>
                  </a:lnTo>
                  <a:lnTo>
                    <a:pt x="526" y="2"/>
                  </a:lnTo>
                  <a:lnTo>
                    <a:pt x="576" y="17"/>
                  </a:lnTo>
                  <a:lnTo>
                    <a:pt x="576" y="194"/>
                  </a:lnTo>
                  <a:lnTo>
                    <a:pt x="585" y="204"/>
                  </a:lnTo>
                  <a:lnTo>
                    <a:pt x="585" y="218"/>
                  </a:lnTo>
                  <a:lnTo>
                    <a:pt x="590" y="218"/>
                  </a:lnTo>
                  <a:lnTo>
                    <a:pt x="590" y="230"/>
                  </a:lnTo>
                  <a:lnTo>
                    <a:pt x="592" y="230"/>
                  </a:lnTo>
                  <a:lnTo>
                    <a:pt x="592" y="288"/>
                  </a:lnTo>
                  <a:lnTo>
                    <a:pt x="594" y="288"/>
                  </a:lnTo>
                  <a:lnTo>
                    <a:pt x="594" y="269"/>
                  </a:lnTo>
                  <a:lnTo>
                    <a:pt x="630" y="269"/>
                  </a:lnTo>
                  <a:lnTo>
                    <a:pt x="630" y="216"/>
                  </a:lnTo>
                  <a:lnTo>
                    <a:pt x="644" y="216"/>
                  </a:lnTo>
                  <a:lnTo>
                    <a:pt x="644" y="192"/>
                  </a:lnTo>
                  <a:lnTo>
                    <a:pt x="647" y="192"/>
                  </a:lnTo>
                  <a:lnTo>
                    <a:pt x="647" y="182"/>
                  </a:lnTo>
                  <a:lnTo>
                    <a:pt x="649" y="182"/>
                  </a:lnTo>
                  <a:lnTo>
                    <a:pt x="649" y="175"/>
                  </a:lnTo>
                  <a:lnTo>
                    <a:pt x="720" y="173"/>
                  </a:lnTo>
                  <a:lnTo>
                    <a:pt x="720" y="317"/>
                  </a:lnTo>
                  <a:lnTo>
                    <a:pt x="732" y="317"/>
                  </a:lnTo>
                  <a:lnTo>
                    <a:pt x="732" y="324"/>
                  </a:lnTo>
                  <a:lnTo>
                    <a:pt x="751" y="324"/>
                  </a:lnTo>
                  <a:lnTo>
                    <a:pt x="751" y="317"/>
                  </a:lnTo>
                  <a:lnTo>
                    <a:pt x="760" y="317"/>
                  </a:lnTo>
                  <a:lnTo>
                    <a:pt x="760" y="312"/>
                  </a:lnTo>
                  <a:lnTo>
                    <a:pt x="774" y="312"/>
                  </a:lnTo>
                  <a:lnTo>
                    <a:pt x="774" y="250"/>
                  </a:lnTo>
                  <a:lnTo>
                    <a:pt x="781" y="250"/>
                  </a:lnTo>
                  <a:lnTo>
                    <a:pt x="781" y="211"/>
                  </a:lnTo>
                  <a:lnTo>
                    <a:pt x="855" y="211"/>
                  </a:lnTo>
                  <a:lnTo>
                    <a:pt x="855" y="233"/>
                  </a:lnTo>
                  <a:lnTo>
                    <a:pt x="855" y="233"/>
                  </a:lnTo>
                  <a:lnTo>
                    <a:pt x="855" y="245"/>
                  </a:lnTo>
                  <a:lnTo>
                    <a:pt x="862" y="245"/>
                  </a:lnTo>
                  <a:lnTo>
                    <a:pt x="862" y="252"/>
                  </a:lnTo>
                  <a:lnTo>
                    <a:pt x="867" y="252"/>
                  </a:lnTo>
                  <a:lnTo>
                    <a:pt x="867" y="187"/>
                  </a:lnTo>
                  <a:lnTo>
                    <a:pt x="954" y="187"/>
                  </a:lnTo>
                  <a:lnTo>
                    <a:pt x="954" y="271"/>
                  </a:lnTo>
                  <a:lnTo>
                    <a:pt x="968" y="271"/>
                  </a:lnTo>
                  <a:lnTo>
                    <a:pt x="968" y="204"/>
                  </a:lnTo>
                  <a:lnTo>
                    <a:pt x="997" y="204"/>
                  </a:lnTo>
                  <a:lnTo>
                    <a:pt x="997" y="228"/>
                  </a:lnTo>
                  <a:lnTo>
                    <a:pt x="1002" y="228"/>
                  </a:lnTo>
                  <a:lnTo>
                    <a:pt x="1002" y="216"/>
                  </a:lnTo>
                  <a:lnTo>
                    <a:pt x="1004" y="216"/>
                  </a:lnTo>
                  <a:lnTo>
                    <a:pt x="1004" y="197"/>
                  </a:lnTo>
                  <a:lnTo>
                    <a:pt x="1006" y="197"/>
                  </a:lnTo>
                  <a:lnTo>
                    <a:pt x="1018" y="166"/>
                  </a:lnTo>
                  <a:lnTo>
                    <a:pt x="1023" y="132"/>
                  </a:lnTo>
                  <a:lnTo>
                    <a:pt x="1028" y="166"/>
                  </a:lnTo>
                  <a:lnTo>
                    <a:pt x="1039" y="197"/>
                  </a:lnTo>
                  <a:lnTo>
                    <a:pt x="1042" y="197"/>
                  </a:lnTo>
                  <a:lnTo>
                    <a:pt x="1042" y="209"/>
                  </a:lnTo>
                  <a:lnTo>
                    <a:pt x="1044" y="209"/>
                  </a:lnTo>
                  <a:lnTo>
                    <a:pt x="1044" y="226"/>
                  </a:lnTo>
                  <a:lnTo>
                    <a:pt x="1047" y="226"/>
                  </a:lnTo>
                  <a:lnTo>
                    <a:pt x="1047" y="264"/>
                  </a:lnTo>
                  <a:lnTo>
                    <a:pt x="1056" y="264"/>
                  </a:lnTo>
                  <a:lnTo>
                    <a:pt x="1056" y="218"/>
                  </a:lnTo>
                  <a:lnTo>
                    <a:pt x="1058" y="218"/>
                  </a:lnTo>
                  <a:lnTo>
                    <a:pt x="1058" y="202"/>
                  </a:lnTo>
                  <a:lnTo>
                    <a:pt x="1061" y="202"/>
                  </a:lnTo>
                  <a:lnTo>
                    <a:pt x="1068" y="153"/>
                  </a:lnTo>
                  <a:lnTo>
                    <a:pt x="1075" y="199"/>
                  </a:lnTo>
                  <a:lnTo>
                    <a:pt x="1080" y="202"/>
                  </a:lnTo>
                  <a:lnTo>
                    <a:pt x="1080" y="209"/>
                  </a:lnTo>
                  <a:lnTo>
                    <a:pt x="1091" y="209"/>
                  </a:lnTo>
                  <a:lnTo>
                    <a:pt x="1091" y="216"/>
                  </a:lnTo>
                  <a:lnTo>
                    <a:pt x="1120" y="216"/>
                  </a:lnTo>
                  <a:lnTo>
                    <a:pt x="1120" y="223"/>
                  </a:lnTo>
                  <a:lnTo>
                    <a:pt x="1158" y="235"/>
                  </a:lnTo>
                  <a:lnTo>
                    <a:pt x="1158" y="264"/>
                  </a:lnTo>
                  <a:lnTo>
                    <a:pt x="1167" y="264"/>
                  </a:lnTo>
                  <a:lnTo>
                    <a:pt x="1167" y="283"/>
                  </a:lnTo>
                  <a:lnTo>
                    <a:pt x="1179" y="283"/>
                  </a:lnTo>
                  <a:lnTo>
                    <a:pt x="1179" y="264"/>
                  </a:lnTo>
                  <a:lnTo>
                    <a:pt x="1205" y="264"/>
                  </a:lnTo>
                  <a:lnTo>
                    <a:pt x="1205" y="211"/>
                  </a:lnTo>
                  <a:lnTo>
                    <a:pt x="1264" y="211"/>
                  </a:lnTo>
                  <a:lnTo>
                    <a:pt x="1264" y="245"/>
                  </a:lnTo>
                  <a:lnTo>
                    <a:pt x="1286" y="245"/>
                  </a:lnTo>
                  <a:lnTo>
                    <a:pt x="1286" y="319"/>
                  </a:lnTo>
                  <a:lnTo>
                    <a:pt x="1312" y="319"/>
                  </a:lnTo>
                  <a:lnTo>
                    <a:pt x="1312" y="264"/>
                  </a:lnTo>
                  <a:lnTo>
                    <a:pt x="1361" y="264"/>
                  </a:lnTo>
                  <a:lnTo>
                    <a:pt x="1361" y="283"/>
                  </a:lnTo>
                  <a:lnTo>
                    <a:pt x="1387" y="283"/>
                  </a:lnTo>
                  <a:lnTo>
                    <a:pt x="1387" y="19"/>
                  </a:lnTo>
                  <a:lnTo>
                    <a:pt x="1465" y="19"/>
                  </a:lnTo>
                  <a:lnTo>
                    <a:pt x="1465" y="307"/>
                  </a:lnTo>
                  <a:lnTo>
                    <a:pt x="1477" y="307"/>
                  </a:lnTo>
                  <a:lnTo>
                    <a:pt x="1477" y="19"/>
                  </a:lnTo>
                  <a:lnTo>
                    <a:pt x="1551" y="19"/>
                  </a:lnTo>
                  <a:lnTo>
                    <a:pt x="1551" y="286"/>
                  </a:lnTo>
                  <a:lnTo>
                    <a:pt x="1560" y="286"/>
                  </a:lnTo>
                  <a:lnTo>
                    <a:pt x="1560" y="238"/>
                  </a:lnTo>
                  <a:lnTo>
                    <a:pt x="1603" y="238"/>
                  </a:lnTo>
                  <a:lnTo>
                    <a:pt x="1603" y="283"/>
                  </a:lnTo>
                  <a:lnTo>
                    <a:pt x="1629" y="283"/>
                  </a:lnTo>
                  <a:lnTo>
                    <a:pt x="1629" y="295"/>
                  </a:lnTo>
                  <a:lnTo>
                    <a:pt x="1650" y="295"/>
                  </a:lnTo>
                  <a:lnTo>
                    <a:pt x="1650" y="336"/>
                  </a:lnTo>
                  <a:lnTo>
                    <a:pt x="1674" y="336"/>
                  </a:lnTo>
                  <a:lnTo>
                    <a:pt x="1674" y="307"/>
                  </a:lnTo>
                  <a:lnTo>
                    <a:pt x="1688" y="307"/>
                  </a:lnTo>
                  <a:lnTo>
                    <a:pt x="1688" y="293"/>
                  </a:lnTo>
                  <a:lnTo>
                    <a:pt x="1728" y="293"/>
                  </a:lnTo>
                  <a:lnTo>
                    <a:pt x="1728" y="307"/>
                  </a:lnTo>
                  <a:lnTo>
                    <a:pt x="1745" y="307"/>
                  </a:lnTo>
                  <a:lnTo>
                    <a:pt x="1745" y="334"/>
                  </a:lnTo>
                  <a:lnTo>
                    <a:pt x="1761" y="334"/>
                  </a:lnTo>
                  <a:lnTo>
                    <a:pt x="1761" y="233"/>
                  </a:lnTo>
                  <a:lnTo>
                    <a:pt x="1806" y="233"/>
                  </a:lnTo>
                  <a:lnTo>
                    <a:pt x="1806" y="334"/>
                  </a:lnTo>
                  <a:lnTo>
                    <a:pt x="1825" y="334"/>
                  </a:lnTo>
                  <a:lnTo>
                    <a:pt x="1825" y="180"/>
                  </a:lnTo>
                  <a:lnTo>
                    <a:pt x="1894" y="204"/>
                  </a:lnTo>
                  <a:lnTo>
                    <a:pt x="1894" y="310"/>
                  </a:lnTo>
                  <a:lnTo>
                    <a:pt x="1915" y="310"/>
                  </a:lnTo>
                  <a:lnTo>
                    <a:pt x="1915" y="250"/>
                  </a:lnTo>
                  <a:lnTo>
                    <a:pt x="1946" y="250"/>
                  </a:lnTo>
                  <a:lnTo>
                    <a:pt x="1946" y="223"/>
                  </a:lnTo>
                  <a:lnTo>
                    <a:pt x="1988" y="223"/>
                  </a:lnTo>
                  <a:lnTo>
                    <a:pt x="1988" y="310"/>
                  </a:lnTo>
                  <a:lnTo>
                    <a:pt x="2022" y="310"/>
                  </a:lnTo>
                  <a:lnTo>
                    <a:pt x="2022" y="266"/>
                  </a:lnTo>
                  <a:lnTo>
                    <a:pt x="2052" y="266"/>
                  </a:lnTo>
                  <a:lnTo>
                    <a:pt x="2052" y="170"/>
                  </a:lnTo>
                  <a:lnTo>
                    <a:pt x="2064" y="161"/>
                  </a:lnTo>
                  <a:lnTo>
                    <a:pt x="2064" y="132"/>
                  </a:lnTo>
                  <a:lnTo>
                    <a:pt x="2083" y="122"/>
                  </a:lnTo>
                  <a:lnTo>
                    <a:pt x="2083" y="77"/>
                  </a:lnTo>
                  <a:lnTo>
                    <a:pt x="2085" y="122"/>
                  </a:lnTo>
                  <a:lnTo>
                    <a:pt x="2104" y="132"/>
                  </a:lnTo>
                  <a:lnTo>
                    <a:pt x="2104" y="161"/>
                  </a:lnTo>
                  <a:lnTo>
                    <a:pt x="2116" y="168"/>
                  </a:lnTo>
                  <a:lnTo>
                    <a:pt x="2116" y="293"/>
                  </a:lnTo>
                  <a:lnTo>
                    <a:pt x="2145" y="293"/>
                  </a:lnTo>
                  <a:lnTo>
                    <a:pt x="2145" y="230"/>
                  </a:lnTo>
                  <a:lnTo>
                    <a:pt x="2164" y="230"/>
                  </a:lnTo>
                  <a:lnTo>
                    <a:pt x="2164" y="204"/>
                  </a:lnTo>
                  <a:lnTo>
                    <a:pt x="2183" y="204"/>
                  </a:lnTo>
                  <a:lnTo>
                    <a:pt x="2183" y="149"/>
                  </a:lnTo>
                  <a:lnTo>
                    <a:pt x="2225" y="149"/>
                  </a:lnTo>
                  <a:lnTo>
                    <a:pt x="2225" y="235"/>
                  </a:lnTo>
                  <a:lnTo>
                    <a:pt x="2246" y="235"/>
                  </a:lnTo>
                  <a:lnTo>
                    <a:pt x="2246" y="185"/>
                  </a:lnTo>
                  <a:lnTo>
                    <a:pt x="2296" y="185"/>
                  </a:lnTo>
                  <a:lnTo>
                    <a:pt x="2296" y="168"/>
                  </a:lnTo>
                  <a:lnTo>
                    <a:pt x="2346" y="168"/>
                  </a:lnTo>
                  <a:lnTo>
                    <a:pt x="2346" y="252"/>
                  </a:lnTo>
                  <a:lnTo>
                    <a:pt x="2374" y="252"/>
                  </a:lnTo>
                  <a:lnTo>
                    <a:pt x="2374" y="372"/>
                  </a:lnTo>
                  <a:lnTo>
                    <a:pt x="0" y="372"/>
                  </a:lnTo>
                  <a:lnTo>
                    <a:pt x="0" y="372"/>
                  </a:lnTo>
                  <a:lnTo>
                    <a:pt x="0" y="372"/>
                  </a:lnTo>
                </a:path>
              </a:pathLst>
            </a:custGeom>
            <a:noFill/>
            <a:ln cap="flat" cmpd="sng" w="9525">
              <a:solidFill>
                <a:schemeClr val="lt1"/>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pic>
        <p:nvPicPr>
          <p:cNvPr id="204" name="Google Shape;204;p1"/>
          <p:cNvPicPr preferRelativeResize="0"/>
          <p:nvPr/>
        </p:nvPicPr>
        <p:blipFill rotWithShape="1">
          <a:blip r:embed="rId3">
            <a:alphaModFix/>
          </a:blip>
          <a:srcRect b="0" l="0" r="0" t="0"/>
          <a:stretch/>
        </p:blipFill>
        <p:spPr>
          <a:xfrm>
            <a:off x="4238896" y="945802"/>
            <a:ext cx="666209" cy="469161"/>
          </a:xfrm>
          <a:prstGeom prst="rect">
            <a:avLst/>
          </a:prstGeom>
          <a:noFill/>
          <a:ln>
            <a:noFill/>
          </a:ln>
        </p:spPr>
      </p:pic>
      <p:sp>
        <p:nvSpPr>
          <p:cNvPr id="205" name="Google Shape;205;p1"/>
          <p:cNvSpPr txBox="1"/>
          <p:nvPr/>
        </p:nvSpPr>
        <p:spPr>
          <a:xfrm>
            <a:off x="1034003" y="1790344"/>
            <a:ext cx="7103100" cy="6234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chemeClr val="lt1"/>
                </a:solidFill>
                <a:latin typeface="Times New Roman"/>
                <a:ea typeface="Times New Roman"/>
                <a:cs typeface="Times New Roman"/>
                <a:sym typeface="Times New Roman"/>
              </a:rPr>
              <a:t>H1B VISA Prediction Engine</a:t>
            </a:r>
            <a:endParaRPr b="0" i="0" sz="1100" u="none" cap="none" strike="noStrike">
              <a:solidFill>
                <a:srgbClr val="000000"/>
              </a:solidFill>
              <a:latin typeface="Times New Roman"/>
              <a:ea typeface="Times New Roman"/>
              <a:cs typeface="Times New Roman"/>
              <a:sym typeface="Times New Roman"/>
            </a:endParaRPr>
          </a:p>
        </p:txBody>
      </p:sp>
      <p:cxnSp>
        <p:nvCxnSpPr>
          <p:cNvPr id="206" name="Google Shape;206;p1"/>
          <p:cNvCxnSpPr/>
          <p:nvPr/>
        </p:nvCxnSpPr>
        <p:spPr>
          <a:xfrm>
            <a:off x="1880648" y="2469327"/>
            <a:ext cx="5409807" cy="0"/>
          </a:xfrm>
          <a:prstGeom prst="straightConnector1">
            <a:avLst/>
          </a:prstGeom>
          <a:noFill/>
          <a:ln cap="flat" cmpd="sng" w="9525">
            <a:solidFill>
              <a:schemeClr val="lt1"/>
            </a:solidFill>
            <a:prstDash val="solid"/>
            <a:miter lim="800000"/>
            <a:headEnd len="sm" w="sm" type="none"/>
            <a:tailEnd len="sm" w="sm" type="none"/>
          </a:ln>
        </p:spPr>
      </p:cxnSp>
      <p:sp>
        <p:nvSpPr>
          <p:cNvPr id="207" name="Google Shape;207;p1"/>
          <p:cNvSpPr txBox="1"/>
          <p:nvPr/>
        </p:nvSpPr>
        <p:spPr>
          <a:xfrm>
            <a:off x="1439375" y="2891025"/>
            <a:ext cx="7206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Times New Roman"/>
                <a:ea typeface="Times New Roman"/>
                <a:cs typeface="Times New Roman"/>
                <a:sym typeface="Times New Roman"/>
              </a:rPr>
              <a:t>Akhil Ranjan, Jianghong Man, </a:t>
            </a:r>
            <a:r>
              <a:rPr b="0" i="0" lang="en" sz="1400" u="none" cap="none" strike="noStrike">
                <a:solidFill>
                  <a:schemeClr val="lt1"/>
                </a:solidFill>
                <a:latin typeface="Times New Roman"/>
                <a:ea typeface="Times New Roman"/>
                <a:cs typeface="Times New Roman"/>
                <a:sym typeface="Times New Roman"/>
              </a:rPr>
              <a:t>Stephanie Liu, </a:t>
            </a:r>
            <a:r>
              <a:rPr b="0" i="0" lang="en" sz="1400" u="none" cap="none" strike="noStrike">
                <a:solidFill>
                  <a:srgbClr val="FFFFFF"/>
                </a:solidFill>
                <a:latin typeface="Times New Roman"/>
                <a:ea typeface="Times New Roman"/>
                <a:cs typeface="Times New Roman"/>
                <a:sym typeface="Times New Roman"/>
              </a:rPr>
              <a:t>Ziqing Wang, </a:t>
            </a:r>
            <a:r>
              <a:rPr b="0" i="0" lang="en" sz="1400" u="none" cap="none" strike="noStrike">
                <a:solidFill>
                  <a:schemeClr val="lt1"/>
                </a:solidFill>
                <a:latin typeface="Times New Roman"/>
                <a:ea typeface="Times New Roman"/>
                <a:cs typeface="Times New Roman"/>
                <a:sym typeface="Times New Roman"/>
              </a:rPr>
              <a:t>Kucina Li, Yixiao Yang</a:t>
            </a:r>
            <a:endParaRPr b="0" i="0" sz="1400" u="none" cap="none" strike="noStrike">
              <a:solidFill>
                <a:srgbClr val="FFFFFF"/>
              </a:solidFill>
              <a:latin typeface="Times New Roman"/>
              <a:ea typeface="Times New Roman"/>
              <a:cs typeface="Times New Roman"/>
              <a:sym typeface="Times New Roman"/>
            </a:endParaRPr>
          </a:p>
        </p:txBody>
      </p:sp>
      <p:sp>
        <p:nvSpPr>
          <p:cNvPr id="208" name="Google Shape;208;p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82A"/>
        </a:solidFill>
      </p:bgPr>
    </p:bg>
    <p:spTree>
      <p:nvGrpSpPr>
        <p:cNvPr id="285" name="Shape 285"/>
        <p:cNvGrpSpPr/>
        <p:nvPr/>
      </p:nvGrpSpPr>
      <p:grpSpPr>
        <a:xfrm>
          <a:off x="0" y="0"/>
          <a:ext cx="0" cy="0"/>
          <a:chOff x="0" y="0"/>
          <a:chExt cx="0" cy="0"/>
        </a:xfrm>
      </p:grpSpPr>
      <p:sp>
        <p:nvSpPr>
          <p:cNvPr id="286" name="Google Shape;286;p10"/>
          <p:cNvSpPr txBox="1"/>
          <p:nvPr/>
        </p:nvSpPr>
        <p:spPr>
          <a:xfrm>
            <a:off x="265825" y="345950"/>
            <a:ext cx="3419700" cy="408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FFFFFF"/>
                </a:solidFill>
                <a:latin typeface="Microsoft Yahei"/>
                <a:ea typeface="Microsoft Yahei"/>
                <a:cs typeface="Microsoft Yahei"/>
                <a:sym typeface="Microsoft Yahei"/>
              </a:rPr>
              <a:t>Overview of the Variables</a:t>
            </a:r>
            <a:endParaRPr b="1" i="0" sz="2200" u="none" cap="none" strike="noStrike">
              <a:solidFill>
                <a:srgbClr val="FFFFFF"/>
              </a:solidFill>
              <a:latin typeface="Microsoft Yahei"/>
              <a:ea typeface="Microsoft Yahei"/>
              <a:cs typeface="Microsoft Yahei"/>
              <a:sym typeface="Microsoft Yahei"/>
            </a:endParaRPr>
          </a:p>
        </p:txBody>
      </p:sp>
      <p:sp>
        <p:nvSpPr>
          <p:cNvPr id="287" name="Google Shape;287;p10"/>
          <p:cNvSpPr txBox="1"/>
          <p:nvPr/>
        </p:nvSpPr>
        <p:spPr>
          <a:xfrm>
            <a:off x="328500" y="1138250"/>
            <a:ext cx="8425500" cy="630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FFFFFF"/>
              </a:buClr>
              <a:buSzPts val="1400"/>
              <a:buFont typeface="Times New Roman"/>
              <a:buChar char="●"/>
            </a:pPr>
            <a:r>
              <a:rPr b="1" i="0" lang="en" sz="1400" u="none" cap="none" strike="noStrike">
                <a:solidFill>
                  <a:srgbClr val="FFFFFF"/>
                </a:solidFill>
                <a:latin typeface="Times New Roman"/>
                <a:ea typeface="Times New Roman"/>
                <a:cs typeface="Times New Roman"/>
                <a:sym typeface="Times New Roman"/>
              </a:rPr>
              <a:t>Missing Data</a:t>
            </a:r>
            <a:endParaRPr b="1" i="0" sz="1400" u="none" cap="none" strike="noStrike">
              <a:solidFill>
                <a:srgbClr val="FFFFFF"/>
              </a:solidFill>
              <a:latin typeface="Times New Roman"/>
              <a:ea typeface="Times New Roman"/>
              <a:cs typeface="Times New Roman"/>
              <a:sym typeface="Times New Roman"/>
            </a:endParaRPr>
          </a:p>
          <a:p>
            <a:pPr indent="0" lvl="0" marL="914400" marR="0" rtl="0" algn="l">
              <a:lnSpc>
                <a:spcPct val="90000"/>
              </a:lnSpc>
              <a:spcBef>
                <a:spcPts val="500"/>
              </a:spcBef>
              <a:spcAft>
                <a:spcPts val="0"/>
              </a:spcAft>
              <a:buClr>
                <a:srgbClr val="000000"/>
              </a:buClr>
              <a:buSzPts val="1200"/>
              <a:buFont typeface="Arial"/>
              <a:buNone/>
            </a:pPr>
            <a:r>
              <a:t/>
            </a:r>
            <a:endParaRPr b="1" i="0" sz="1200" u="none" cap="none" strike="noStrike">
              <a:solidFill>
                <a:srgbClr val="FFFFFF"/>
              </a:solidFill>
              <a:latin typeface="Times New Roman"/>
              <a:ea typeface="Times New Roman"/>
              <a:cs typeface="Times New Roman"/>
              <a:sym typeface="Times New Roman"/>
            </a:endParaRPr>
          </a:p>
        </p:txBody>
      </p:sp>
      <p:pic>
        <p:nvPicPr>
          <p:cNvPr id="288" name="Google Shape;288;p10"/>
          <p:cNvPicPr preferRelativeResize="0"/>
          <p:nvPr/>
        </p:nvPicPr>
        <p:blipFill rotWithShape="1">
          <a:blip r:embed="rId3">
            <a:alphaModFix/>
          </a:blip>
          <a:srcRect b="0" l="0" r="0" t="0"/>
          <a:stretch/>
        </p:blipFill>
        <p:spPr>
          <a:xfrm>
            <a:off x="587850" y="1768848"/>
            <a:ext cx="8425499" cy="917531"/>
          </a:xfrm>
          <a:prstGeom prst="rect">
            <a:avLst/>
          </a:prstGeom>
          <a:noFill/>
          <a:ln>
            <a:noFill/>
          </a:ln>
        </p:spPr>
      </p:pic>
      <p:pic>
        <p:nvPicPr>
          <p:cNvPr id="289" name="Google Shape;289;p10"/>
          <p:cNvPicPr preferRelativeResize="0"/>
          <p:nvPr/>
        </p:nvPicPr>
        <p:blipFill rotWithShape="1">
          <a:blip r:embed="rId4">
            <a:alphaModFix/>
          </a:blip>
          <a:srcRect b="0" l="0" r="0" t="0"/>
          <a:stretch/>
        </p:blipFill>
        <p:spPr>
          <a:xfrm>
            <a:off x="613050" y="3562571"/>
            <a:ext cx="8375100" cy="663654"/>
          </a:xfrm>
          <a:prstGeom prst="rect">
            <a:avLst/>
          </a:prstGeom>
          <a:noFill/>
          <a:ln>
            <a:noFill/>
          </a:ln>
        </p:spPr>
      </p:pic>
      <p:sp>
        <p:nvSpPr>
          <p:cNvPr id="290" name="Google Shape;290;p10"/>
          <p:cNvSpPr txBox="1"/>
          <p:nvPr/>
        </p:nvSpPr>
        <p:spPr>
          <a:xfrm>
            <a:off x="353700" y="2943625"/>
            <a:ext cx="8375100" cy="7695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FFFFFF"/>
              </a:buClr>
              <a:buSzPts val="1400"/>
              <a:buFont typeface="Times New Roman"/>
              <a:buChar char="●"/>
            </a:pPr>
            <a:r>
              <a:rPr b="1" i="0" lang="en" sz="1400" u="none" cap="none" strike="noStrike">
                <a:solidFill>
                  <a:srgbClr val="FFFFFF"/>
                </a:solidFill>
                <a:latin typeface="Times New Roman"/>
                <a:ea typeface="Times New Roman"/>
                <a:cs typeface="Times New Roman"/>
                <a:sym typeface="Times New Roman"/>
              </a:rPr>
              <a:t>Unique Values</a:t>
            </a:r>
            <a:endParaRPr b="1" i="0" sz="1400" u="none" cap="none" strike="noStrike">
              <a:solidFill>
                <a:srgbClr val="FFFFFF"/>
              </a:solidFill>
              <a:latin typeface="Times New Roman"/>
              <a:ea typeface="Times New Roman"/>
              <a:cs typeface="Times New Roman"/>
              <a:sym typeface="Times New Roman"/>
            </a:endParaRPr>
          </a:p>
          <a:p>
            <a:pPr indent="0" lvl="0" marL="91440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FFFFFF"/>
                </a:solidFill>
                <a:latin typeface="Times New Roman"/>
                <a:ea typeface="Times New Roman"/>
                <a:cs typeface="Times New Roman"/>
                <a:sym typeface="Times New Roman"/>
              </a:rPr>
              <a:t>	</a:t>
            </a:r>
            <a:endParaRPr b="1" i="0" sz="1200" u="none" cap="none" strike="noStrike">
              <a:solidFill>
                <a:srgbClr val="FFFFFF"/>
              </a:solidFill>
              <a:latin typeface="Times New Roman"/>
              <a:ea typeface="Times New Roman"/>
              <a:cs typeface="Times New Roman"/>
              <a:sym typeface="Times New Roman"/>
            </a:endParaRPr>
          </a:p>
        </p:txBody>
      </p:sp>
      <p:pic>
        <p:nvPicPr>
          <p:cNvPr id="291" name="Google Shape;291;p10"/>
          <p:cNvPicPr preferRelativeResize="0"/>
          <p:nvPr/>
        </p:nvPicPr>
        <p:blipFill rotWithShape="1">
          <a:blip r:embed="rId5">
            <a:alphaModFix/>
          </a:blip>
          <a:srcRect b="0" l="0" r="0" t="0"/>
          <a:stretch/>
        </p:blipFill>
        <p:spPr>
          <a:xfrm>
            <a:off x="121650" y="4695000"/>
            <a:ext cx="8839197" cy="448500"/>
          </a:xfrm>
          <a:prstGeom prst="rect">
            <a:avLst/>
          </a:prstGeom>
          <a:noFill/>
          <a:ln>
            <a:noFill/>
          </a:ln>
        </p:spPr>
      </p:pic>
      <p:sp>
        <p:nvSpPr>
          <p:cNvPr id="292" name="Google Shape;292;p1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82A"/>
        </a:solidFill>
      </p:bgPr>
    </p:bg>
    <p:spTree>
      <p:nvGrpSpPr>
        <p:cNvPr id="296" name="Shape 296"/>
        <p:cNvGrpSpPr/>
        <p:nvPr/>
      </p:nvGrpSpPr>
      <p:grpSpPr>
        <a:xfrm>
          <a:off x="0" y="0"/>
          <a:ext cx="0" cy="0"/>
          <a:chOff x="0" y="0"/>
          <a:chExt cx="0" cy="0"/>
        </a:xfrm>
      </p:grpSpPr>
      <p:sp>
        <p:nvSpPr>
          <p:cNvPr id="297" name="Google Shape;297;p11"/>
          <p:cNvSpPr txBox="1"/>
          <p:nvPr/>
        </p:nvSpPr>
        <p:spPr>
          <a:xfrm>
            <a:off x="265832" y="345950"/>
            <a:ext cx="3275700" cy="408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FFFFFF"/>
                </a:solidFill>
                <a:latin typeface="Microsoft Yahei"/>
                <a:ea typeface="Microsoft Yahei"/>
                <a:cs typeface="Microsoft Yahei"/>
                <a:sym typeface="Microsoft Yahei"/>
              </a:rPr>
              <a:t>Case_status </a:t>
            </a:r>
            <a:endParaRPr b="1" i="0" sz="2200" u="none" cap="none" strike="noStrike">
              <a:solidFill>
                <a:srgbClr val="FFFFFF"/>
              </a:solidFill>
              <a:latin typeface="Microsoft Yahei"/>
              <a:ea typeface="Microsoft Yahei"/>
              <a:cs typeface="Microsoft Yahei"/>
              <a:sym typeface="Microsoft Yahei"/>
            </a:endParaRPr>
          </a:p>
        </p:txBody>
      </p:sp>
      <p:sp>
        <p:nvSpPr>
          <p:cNvPr id="298" name="Google Shape;298;p11"/>
          <p:cNvSpPr txBox="1"/>
          <p:nvPr/>
        </p:nvSpPr>
        <p:spPr>
          <a:xfrm>
            <a:off x="487225" y="905325"/>
            <a:ext cx="8425500" cy="6891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FFFFFF"/>
              </a:solidFill>
              <a:latin typeface="Calibri"/>
              <a:ea typeface="Calibri"/>
              <a:cs typeface="Calibri"/>
              <a:sym typeface="Calibri"/>
            </a:endParaRPr>
          </a:p>
          <a:p>
            <a:pPr indent="0" lvl="0" marL="914400" marR="0" rtl="0" algn="l">
              <a:lnSpc>
                <a:spcPct val="90000"/>
              </a:lnSpc>
              <a:spcBef>
                <a:spcPts val="500"/>
              </a:spcBef>
              <a:spcAft>
                <a:spcPts val="0"/>
              </a:spcAft>
              <a:buClr>
                <a:srgbClr val="000000"/>
              </a:buClr>
              <a:buSzPts val="1400"/>
              <a:buFont typeface="Arial"/>
              <a:buNone/>
            </a:pPr>
            <a:r>
              <a:t/>
            </a:r>
            <a:endParaRPr b="1" i="0" sz="1400" u="none" cap="none" strike="noStrike">
              <a:solidFill>
                <a:srgbClr val="FFFFFF"/>
              </a:solidFill>
              <a:latin typeface="Calibri"/>
              <a:ea typeface="Calibri"/>
              <a:cs typeface="Calibri"/>
              <a:sym typeface="Calibri"/>
            </a:endParaRPr>
          </a:p>
        </p:txBody>
      </p:sp>
      <p:pic>
        <p:nvPicPr>
          <p:cNvPr id="299" name="Google Shape;299;p11"/>
          <p:cNvPicPr preferRelativeResize="0"/>
          <p:nvPr/>
        </p:nvPicPr>
        <p:blipFill rotWithShape="1">
          <a:blip r:embed="rId3">
            <a:alphaModFix/>
          </a:blip>
          <a:srcRect b="0" l="0" r="0" t="8181"/>
          <a:stretch/>
        </p:blipFill>
        <p:spPr>
          <a:xfrm>
            <a:off x="708275" y="1689987"/>
            <a:ext cx="7654191" cy="2851338"/>
          </a:xfrm>
          <a:prstGeom prst="rect">
            <a:avLst/>
          </a:prstGeom>
          <a:noFill/>
          <a:ln>
            <a:noFill/>
          </a:ln>
        </p:spPr>
      </p:pic>
      <p:sp>
        <p:nvSpPr>
          <p:cNvPr id="300" name="Google Shape;300;p11"/>
          <p:cNvSpPr txBox="1"/>
          <p:nvPr/>
        </p:nvSpPr>
        <p:spPr>
          <a:xfrm>
            <a:off x="280375" y="793075"/>
            <a:ext cx="8839200" cy="12273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90000"/>
              </a:lnSpc>
              <a:spcBef>
                <a:spcPts val="500"/>
              </a:spcBef>
              <a:spcAft>
                <a:spcPts val="0"/>
              </a:spcAft>
              <a:buClr>
                <a:srgbClr val="FFFFFF"/>
              </a:buClr>
              <a:buSzPts val="1800"/>
              <a:buFont typeface="Times New Roman"/>
              <a:buChar char="●"/>
            </a:pPr>
            <a:r>
              <a:rPr b="1" i="0" lang="en" sz="1600" u="none" cap="none" strike="noStrike">
                <a:solidFill>
                  <a:srgbClr val="FFFFFF"/>
                </a:solidFill>
                <a:latin typeface="Times New Roman"/>
                <a:ea typeface="Times New Roman"/>
                <a:cs typeface="Times New Roman"/>
                <a:sym typeface="Times New Roman"/>
              </a:rPr>
              <a:t>certified-withdrawn -&gt; certified</a:t>
            </a:r>
            <a:endParaRPr b="1" i="0" sz="1600" u="none" cap="none" strike="noStrike">
              <a:solidFill>
                <a:srgbClr val="FFFFFF"/>
              </a:solidFill>
              <a:latin typeface="Times New Roman"/>
              <a:ea typeface="Times New Roman"/>
              <a:cs typeface="Times New Roman"/>
              <a:sym typeface="Times New Roman"/>
            </a:endParaRPr>
          </a:p>
          <a:p>
            <a:pPr indent="-342900" lvl="0" marL="457200" marR="0" rtl="0" algn="l">
              <a:lnSpc>
                <a:spcPct val="90000"/>
              </a:lnSpc>
              <a:spcBef>
                <a:spcPts val="500"/>
              </a:spcBef>
              <a:spcAft>
                <a:spcPts val="0"/>
              </a:spcAft>
              <a:buClr>
                <a:srgbClr val="FFFFFF"/>
              </a:buClr>
              <a:buSzPts val="1800"/>
              <a:buFont typeface="Times New Roman"/>
              <a:buChar char="●"/>
            </a:pPr>
            <a:r>
              <a:rPr b="1" i="0" lang="en" sz="1600" u="none" cap="none" strike="noStrike">
                <a:solidFill>
                  <a:srgbClr val="FFFFFF"/>
                </a:solidFill>
                <a:latin typeface="Times New Roman"/>
                <a:ea typeface="Times New Roman"/>
                <a:cs typeface="Times New Roman"/>
                <a:sym typeface="Times New Roman"/>
              </a:rPr>
              <a:t>withdrawn, pending quality and compliance review-unassigned, rejected, invalidated -&gt; denied</a:t>
            </a:r>
            <a:endParaRPr b="1" i="0" sz="1800" u="none" cap="none" strike="noStrike">
              <a:solidFill>
                <a:srgbClr val="FFFFFF"/>
              </a:solidFill>
              <a:latin typeface="Times New Roman"/>
              <a:ea typeface="Times New Roman"/>
              <a:cs typeface="Times New Roman"/>
              <a:sym typeface="Times New Roman"/>
            </a:endParaRPr>
          </a:p>
          <a:p>
            <a:pPr indent="0" lvl="0" marL="914400" marR="0" rtl="0" algn="l">
              <a:lnSpc>
                <a:spcPct val="90000"/>
              </a:lnSpc>
              <a:spcBef>
                <a:spcPts val="500"/>
              </a:spcBef>
              <a:spcAft>
                <a:spcPts val="0"/>
              </a:spcAft>
              <a:buClr>
                <a:srgbClr val="000000"/>
              </a:buClr>
              <a:buSzPts val="1400"/>
              <a:buFont typeface="Arial"/>
              <a:buNone/>
            </a:pPr>
            <a:r>
              <a:t/>
            </a:r>
            <a:endParaRPr b="1" i="0" sz="1400" u="none" cap="none" strike="noStrike">
              <a:solidFill>
                <a:srgbClr val="FFFFFF"/>
              </a:solidFill>
              <a:latin typeface="Times New Roman"/>
              <a:ea typeface="Times New Roman"/>
              <a:cs typeface="Times New Roman"/>
              <a:sym typeface="Times New Roman"/>
            </a:endParaRPr>
          </a:p>
        </p:txBody>
      </p:sp>
      <p:pic>
        <p:nvPicPr>
          <p:cNvPr id="301" name="Google Shape;301;p11"/>
          <p:cNvPicPr preferRelativeResize="0"/>
          <p:nvPr/>
        </p:nvPicPr>
        <p:blipFill rotWithShape="1">
          <a:blip r:embed="rId4">
            <a:alphaModFix/>
          </a:blip>
          <a:srcRect b="0" l="0" r="0" t="0"/>
          <a:stretch/>
        </p:blipFill>
        <p:spPr>
          <a:xfrm>
            <a:off x="4143825" y="1907675"/>
            <a:ext cx="4218652" cy="1951924"/>
          </a:xfrm>
          <a:prstGeom prst="rect">
            <a:avLst/>
          </a:prstGeom>
          <a:noFill/>
          <a:ln>
            <a:noFill/>
          </a:ln>
        </p:spPr>
      </p:pic>
      <p:pic>
        <p:nvPicPr>
          <p:cNvPr id="302" name="Google Shape;302;p11"/>
          <p:cNvPicPr preferRelativeResize="0"/>
          <p:nvPr/>
        </p:nvPicPr>
        <p:blipFill rotWithShape="1">
          <a:blip r:embed="rId5">
            <a:alphaModFix/>
          </a:blip>
          <a:srcRect b="0" l="0" r="0" t="0"/>
          <a:stretch/>
        </p:blipFill>
        <p:spPr>
          <a:xfrm>
            <a:off x="115775" y="4695000"/>
            <a:ext cx="8839197" cy="448500"/>
          </a:xfrm>
          <a:prstGeom prst="rect">
            <a:avLst/>
          </a:prstGeom>
          <a:noFill/>
          <a:ln>
            <a:noFill/>
          </a:ln>
        </p:spPr>
      </p:pic>
      <p:sp>
        <p:nvSpPr>
          <p:cNvPr id="303" name="Google Shape;303;p1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82A"/>
        </a:solidFill>
      </p:bgPr>
    </p:bg>
    <p:spTree>
      <p:nvGrpSpPr>
        <p:cNvPr id="307" name="Shape 307"/>
        <p:cNvGrpSpPr/>
        <p:nvPr/>
      </p:nvGrpSpPr>
      <p:grpSpPr>
        <a:xfrm>
          <a:off x="0" y="0"/>
          <a:ext cx="0" cy="0"/>
          <a:chOff x="0" y="0"/>
          <a:chExt cx="0" cy="0"/>
        </a:xfrm>
      </p:grpSpPr>
      <p:sp>
        <p:nvSpPr>
          <p:cNvPr id="308" name="Google Shape;308;p12"/>
          <p:cNvSpPr txBox="1"/>
          <p:nvPr/>
        </p:nvSpPr>
        <p:spPr>
          <a:xfrm>
            <a:off x="265832" y="345950"/>
            <a:ext cx="3275700" cy="408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FFFFFF"/>
                </a:solidFill>
                <a:latin typeface="Microsoft Yahei"/>
                <a:ea typeface="Microsoft Yahei"/>
                <a:cs typeface="Microsoft Yahei"/>
                <a:sym typeface="Microsoft Yahei"/>
              </a:rPr>
              <a:t>Employer_name</a:t>
            </a:r>
            <a:endParaRPr b="1" i="0" sz="2200" u="none" cap="none" strike="noStrike">
              <a:solidFill>
                <a:srgbClr val="FFFFFF"/>
              </a:solidFill>
              <a:latin typeface="Microsoft Yahei"/>
              <a:ea typeface="Microsoft Yahei"/>
              <a:cs typeface="Microsoft Yahei"/>
              <a:sym typeface="Microsoft Yahei"/>
            </a:endParaRPr>
          </a:p>
        </p:txBody>
      </p:sp>
      <p:sp>
        <p:nvSpPr>
          <p:cNvPr id="309" name="Google Shape;309;p12"/>
          <p:cNvSpPr txBox="1"/>
          <p:nvPr/>
        </p:nvSpPr>
        <p:spPr>
          <a:xfrm>
            <a:off x="328500" y="963550"/>
            <a:ext cx="8425500" cy="689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0"/>
              </a:spcAft>
              <a:buClr>
                <a:srgbClr val="FFFFFF"/>
              </a:buClr>
              <a:buSzPts val="1600"/>
              <a:buFont typeface="Times New Roman"/>
              <a:buChar char="●"/>
            </a:pPr>
            <a:r>
              <a:rPr b="1" i="0" lang="en" sz="1600" u="none" cap="none" strike="noStrike">
                <a:solidFill>
                  <a:srgbClr val="FFFFFF"/>
                </a:solidFill>
                <a:latin typeface="Times New Roman"/>
                <a:ea typeface="Times New Roman"/>
                <a:cs typeface="Times New Roman"/>
                <a:sym typeface="Times New Roman"/>
              </a:rPr>
              <a:t>INFOSYS LIMITED company sent the most claims for H1B Visa</a:t>
            </a:r>
            <a:endParaRPr b="1" i="0" sz="1600" u="none" cap="none" strike="noStrike">
              <a:solidFill>
                <a:srgbClr val="FFFFFF"/>
              </a:solidFill>
              <a:latin typeface="Times New Roman"/>
              <a:ea typeface="Times New Roman"/>
              <a:cs typeface="Times New Roman"/>
              <a:sym typeface="Times New Roman"/>
            </a:endParaRPr>
          </a:p>
          <a:p>
            <a:pPr indent="0" lvl="0" marL="914400" marR="0" rtl="0" algn="l">
              <a:lnSpc>
                <a:spcPct val="90000"/>
              </a:lnSpc>
              <a:spcBef>
                <a:spcPts val="500"/>
              </a:spcBef>
              <a:spcAft>
                <a:spcPts val="0"/>
              </a:spcAft>
              <a:buClr>
                <a:srgbClr val="000000"/>
              </a:buClr>
              <a:buSzPts val="1400"/>
              <a:buFont typeface="Arial"/>
              <a:buNone/>
            </a:pPr>
            <a:r>
              <a:t/>
            </a:r>
            <a:endParaRPr b="1" i="0" sz="1400" u="none" cap="none" strike="noStrike">
              <a:solidFill>
                <a:srgbClr val="FFFFFF"/>
              </a:solidFill>
              <a:latin typeface="Times New Roman"/>
              <a:ea typeface="Times New Roman"/>
              <a:cs typeface="Times New Roman"/>
              <a:sym typeface="Times New Roman"/>
            </a:endParaRPr>
          </a:p>
        </p:txBody>
      </p:sp>
      <p:pic>
        <p:nvPicPr>
          <p:cNvPr id="310" name="Google Shape;310;p12"/>
          <p:cNvPicPr preferRelativeResize="0"/>
          <p:nvPr/>
        </p:nvPicPr>
        <p:blipFill rotWithShape="1">
          <a:blip r:embed="rId3">
            <a:alphaModFix/>
          </a:blip>
          <a:srcRect b="0" l="0" r="0" t="0"/>
          <a:stretch/>
        </p:blipFill>
        <p:spPr>
          <a:xfrm>
            <a:off x="614275" y="1577730"/>
            <a:ext cx="7853949" cy="2833776"/>
          </a:xfrm>
          <a:prstGeom prst="rect">
            <a:avLst/>
          </a:prstGeom>
          <a:noFill/>
          <a:ln>
            <a:noFill/>
          </a:ln>
        </p:spPr>
      </p:pic>
      <p:pic>
        <p:nvPicPr>
          <p:cNvPr id="311" name="Google Shape;311;p12"/>
          <p:cNvPicPr preferRelativeResize="0"/>
          <p:nvPr/>
        </p:nvPicPr>
        <p:blipFill rotWithShape="1">
          <a:blip r:embed="rId4">
            <a:alphaModFix/>
          </a:blip>
          <a:srcRect b="0" l="0" r="0" t="0"/>
          <a:stretch/>
        </p:blipFill>
        <p:spPr>
          <a:xfrm>
            <a:off x="4348200" y="1859749"/>
            <a:ext cx="4120025" cy="2269743"/>
          </a:xfrm>
          <a:prstGeom prst="rect">
            <a:avLst/>
          </a:prstGeom>
          <a:noFill/>
          <a:ln>
            <a:noFill/>
          </a:ln>
        </p:spPr>
      </p:pic>
      <p:pic>
        <p:nvPicPr>
          <p:cNvPr id="312" name="Google Shape;312;p12"/>
          <p:cNvPicPr preferRelativeResize="0"/>
          <p:nvPr/>
        </p:nvPicPr>
        <p:blipFill rotWithShape="1">
          <a:blip r:embed="rId5">
            <a:alphaModFix/>
          </a:blip>
          <a:srcRect b="0" l="0" r="0" t="0"/>
          <a:stretch/>
        </p:blipFill>
        <p:spPr>
          <a:xfrm>
            <a:off x="121650" y="4695000"/>
            <a:ext cx="8839197" cy="448500"/>
          </a:xfrm>
          <a:prstGeom prst="rect">
            <a:avLst/>
          </a:prstGeom>
          <a:noFill/>
          <a:ln>
            <a:noFill/>
          </a:ln>
        </p:spPr>
      </p:pic>
      <p:sp>
        <p:nvSpPr>
          <p:cNvPr id="313" name="Google Shape;313;p1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82A"/>
        </a:solidFill>
      </p:bgPr>
    </p:bg>
    <p:spTree>
      <p:nvGrpSpPr>
        <p:cNvPr id="317" name="Shape 317"/>
        <p:cNvGrpSpPr/>
        <p:nvPr/>
      </p:nvGrpSpPr>
      <p:grpSpPr>
        <a:xfrm>
          <a:off x="0" y="0"/>
          <a:ext cx="0" cy="0"/>
          <a:chOff x="0" y="0"/>
          <a:chExt cx="0" cy="0"/>
        </a:xfrm>
      </p:grpSpPr>
      <p:sp>
        <p:nvSpPr>
          <p:cNvPr id="318" name="Google Shape;318;p13"/>
          <p:cNvSpPr txBox="1"/>
          <p:nvPr/>
        </p:nvSpPr>
        <p:spPr>
          <a:xfrm>
            <a:off x="265832" y="345950"/>
            <a:ext cx="3275700" cy="408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dk1"/>
              </a:buClr>
              <a:buSzPts val="2200"/>
              <a:buFont typeface="Arial"/>
              <a:buNone/>
            </a:pPr>
            <a:r>
              <a:rPr b="1" i="0" lang="en" sz="2200" u="none" cap="none" strike="noStrike">
                <a:solidFill>
                  <a:schemeClr val="lt1"/>
                </a:solidFill>
                <a:latin typeface="Microsoft Yahei"/>
                <a:ea typeface="Microsoft Yahei"/>
                <a:cs typeface="Microsoft Yahei"/>
                <a:sym typeface="Microsoft Yahei"/>
              </a:rPr>
              <a:t>Full_time_position</a:t>
            </a:r>
            <a:endParaRPr b="1" i="0" sz="1800" u="none" cap="none" strike="noStrike">
              <a:solidFill>
                <a:srgbClr val="FFFFFF"/>
              </a:solidFill>
              <a:latin typeface="Microsoft Yahei"/>
              <a:ea typeface="Microsoft Yahei"/>
              <a:cs typeface="Microsoft Yahei"/>
              <a:sym typeface="Microsoft Yahei"/>
            </a:endParaRPr>
          </a:p>
        </p:txBody>
      </p:sp>
      <p:sp>
        <p:nvSpPr>
          <p:cNvPr id="319" name="Google Shape;319;p13"/>
          <p:cNvSpPr txBox="1"/>
          <p:nvPr/>
        </p:nvSpPr>
        <p:spPr>
          <a:xfrm>
            <a:off x="328500" y="973250"/>
            <a:ext cx="8425500" cy="9354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0"/>
              </a:spcAft>
              <a:buClr>
                <a:srgbClr val="FFFFFF"/>
              </a:buClr>
              <a:buSzPts val="1600"/>
              <a:buFont typeface="Times New Roman"/>
              <a:buChar char="●"/>
            </a:pPr>
            <a:r>
              <a:rPr b="1" i="0" lang="en" sz="1600" u="none" cap="none" strike="noStrike">
                <a:solidFill>
                  <a:srgbClr val="FFFFFF"/>
                </a:solidFill>
                <a:latin typeface="Times New Roman"/>
                <a:ea typeface="Times New Roman"/>
                <a:cs typeface="Times New Roman"/>
                <a:sym typeface="Times New Roman"/>
              </a:rPr>
              <a:t>85.8% of applicants has full-time position when they apply for H1B Visa</a:t>
            </a:r>
            <a:endParaRPr b="1" i="0" sz="1600" u="none" cap="none" strike="noStrike">
              <a:solidFill>
                <a:srgbClr val="FFFFFF"/>
              </a:solidFill>
              <a:latin typeface="Times New Roman"/>
              <a:ea typeface="Times New Roman"/>
              <a:cs typeface="Times New Roman"/>
              <a:sym typeface="Times New Roman"/>
            </a:endParaRPr>
          </a:p>
          <a:p>
            <a:pPr indent="0" lvl="0" marL="914400" marR="0" rtl="0" algn="l">
              <a:lnSpc>
                <a:spcPct val="90000"/>
              </a:lnSpc>
              <a:spcBef>
                <a:spcPts val="500"/>
              </a:spcBef>
              <a:spcAft>
                <a:spcPts val="0"/>
              </a:spcAft>
              <a:buClr>
                <a:srgbClr val="000000"/>
              </a:buClr>
              <a:buSzPts val="1400"/>
              <a:buFont typeface="Arial"/>
              <a:buNone/>
            </a:pPr>
            <a:r>
              <a:t/>
            </a:r>
            <a:endParaRPr b="1" i="0" sz="1400" u="none" cap="none" strike="noStrike">
              <a:solidFill>
                <a:srgbClr val="FFFFFF"/>
              </a:solidFill>
              <a:latin typeface="Times New Roman"/>
              <a:ea typeface="Times New Roman"/>
              <a:cs typeface="Times New Roman"/>
              <a:sym typeface="Times New Roman"/>
            </a:endParaRPr>
          </a:p>
          <a:p>
            <a:pPr indent="0" lvl="0" marL="91440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FFFFFF"/>
              </a:solidFill>
              <a:latin typeface="Times New Roman"/>
              <a:ea typeface="Times New Roman"/>
              <a:cs typeface="Times New Roman"/>
              <a:sym typeface="Times New Roman"/>
            </a:endParaRPr>
          </a:p>
        </p:txBody>
      </p:sp>
      <p:pic>
        <p:nvPicPr>
          <p:cNvPr id="320" name="Google Shape;320;p13"/>
          <p:cNvPicPr preferRelativeResize="0"/>
          <p:nvPr/>
        </p:nvPicPr>
        <p:blipFill rotWithShape="1">
          <a:blip r:embed="rId3">
            <a:alphaModFix/>
          </a:blip>
          <a:srcRect b="0" l="0" r="0" t="0"/>
          <a:stretch/>
        </p:blipFill>
        <p:spPr>
          <a:xfrm>
            <a:off x="326913" y="1754825"/>
            <a:ext cx="8490173" cy="2513525"/>
          </a:xfrm>
          <a:prstGeom prst="rect">
            <a:avLst/>
          </a:prstGeom>
          <a:noFill/>
          <a:ln>
            <a:noFill/>
          </a:ln>
        </p:spPr>
      </p:pic>
      <p:pic>
        <p:nvPicPr>
          <p:cNvPr id="321" name="Google Shape;321;p13"/>
          <p:cNvPicPr preferRelativeResize="0"/>
          <p:nvPr/>
        </p:nvPicPr>
        <p:blipFill rotWithShape="1">
          <a:blip r:embed="rId4">
            <a:alphaModFix/>
          </a:blip>
          <a:srcRect b="0" l="0" r="0" t="0"/>
          <a:stretch/>
        </p:blipFill>
        <p:spPr>
          <a:xfrm>
            <a:off x="5863250" y="1754825"/>
            <a:ext cx="2953826" cy="1766275"/>
          </a:xfrm>
          <a:prstGeom prst="rect">
            <a:avLst/>
          </a:prstGeom>
          <a:noFill/>
          <a:ln>
            <a:noFill/>
          </a:ln>
        </p:spPr>
      </p:pic>
      <p:pic>
        <p:nvPicPr>
          <p:cNvPr id="322" name="Google Shape;322;p13"/>
          <p:cNvPicPr preferRelativeResize="0"/>
          <p:nvPr/>
        </p:nvPicPr>
        <p:blipFill rotWithShape="1">
          <a:blip r:embed="rId5">
            <a:alphaModFix/>
          </a:blip>
          <a:srcRect b="0" l="0" r="0" t="0"/>
          <a:stretch/>
        </p:blipFill>
        <p:spPr>
          <a:xfrm>
            <a:off x="121650" y="4695000"/>
            <a:ext cx="8839197" cy="448500"/>
          </a:xfrm>
          <a:prstGeom prst="rect">
            <a:avLst/>
          </a:prstGeom>
          <a:noFill/>
          <a:ln>
            <a:noFill/>
          </a:ln>
        </p:spPr>
      </p:pic>
      <p:sp>
        <p:nvSpPr>
          <p:cNvPr id="323" name="Google Shape;323;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82A"/>
        </a:solidFill>
      </p:bgPr>
    </p:bg>
    <p:spTree>
      <p:nvGrpSpPr>
        <p:cNvPr id="327" name="Shape 327"/>
        <p:cNvGrpSpPr/>
        <p:nvPr/>
      </p:nvGrpSpPr>
      <p:grpSpPr>
        <a:xfrm>
          <a:off x="0" y="0"/>
          <a:ext cx="0" cy="0"/>
          <a:chOff x="0" y="0"/>
          <a:chExt cx="0" cy="0"/>
        </a:xfrm>
      </p:grpSpPr>
      <p:sp>
        <p:nvSpPr>
          <p:cNvPr id="328" name="Google Shape;328;p14"/>
          <p:cNvSpPr txBox="1"/>
          <p:nvPr/>
        </p:nvSpPr>
        <p:spPr>
          <a:xfrm>
            <a:off x="265832" y="345950"/>
            <a:ext cx="3275700" cy="408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dk1"/>
              </a:buClr>
              <a:buSzPts val="2200"/>
              <a:buFont typeface="Arial"/>
              <a:buNone/>
            </a:pPr>
            <a:r>
              <a:rPr b="1" i="0" lang="en" sz="2200" u="none" cap="none" strike="noStrike">
                <a:solidFill>
                  <a:schemeClr val="lt1"/>
                </a:solidFill>
                <a:latin typeface="Microsoft Yahei"/>
                <a:ea typeface="Microsoft Yahei"/>
                <a:cs typeface="Microsoft Yahei"/>
                <a:sym typeface="Microsoft Yahei"/>
              </a:rPr>
              <a:t>Year</a:t>
            </a:r>
            <a:endParaRPr b="1" i="0" sz="2200" u="none" cap="none" strike="noStrike">
              <a:solidFill>
                <a:srgbClr val="FFFFFF"/>
              </a:solidFill>
              <a:latin typeface="Microsoft Yahei"/>
              <a:ea typeface="Microsoft Yahei"/>
              <a:cs typeface="Microsoft Yahei"/>
              <a:sym typeface="Microsoft Yahei"/>
            </a:endParaRPr>
          </a:p>
        </p:txBody>
      </p:sp>
      <p:sp>
        <p:nvSpPr>
          <p:cNvPr id="329" name="Google Shape;329;p14"/>
          <p:cNvSpPr txBox="1"/>
          <p:nvPr/>
        </p:nvSpPr>
        <p:spPr>
          <a:xfrm>
            <a:off x="265825" y="1351750"/>
            <a:ext cx="8425500" cy="11379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90000"/>
              </a:lnSpc>
              <a:spcBef>
                <a:spcPts val="500"/>
              </a:spcBef>
              <a:spcAft>
                <a:spcPts val="0"/>
              </a:spcAft>
              <a:buClr>
                <a:srgbClr val="FFFFFF"/>
              </a:buClr>
              <a:buSzPts val="1600"/>
              <a:buFont typeface="Times New Roman"/>
              <a:buChar char="●"/>
            </a:pPr>
            <a:r>
              <a:rPr b="1" i="0" lang="en" sz="1400" u="none" cap="none" strike="noStrike">
                <a:solidFill>
                  <a:srgbClr val="FFFFFF"/>
                </a:solidFill>
                <a:latin typeface="Times New Roman"/>
                <a:ea typeface="Times New Roman"/>
                <a:cs typeface="Times New Roman"/>
                <a:sym typeface="Times New Roman"/>
              </a:rPr>
              <a:t>Number of applicants increases </a:t>
            </a:r>
            <a:endParaRPr b="1" i="0" sz="1400" u="none" cap="none" strike="noStrike">
              <a:solidFill>
                <a:srgbClr val="FFFFFF"/>
              </a:solidFill>
              <a:latin typeface="Times New Roman"/>
              <a:ea typeface="Times New Roman"/>
              <a:cs typeface="Times New Roman"/>
              <a:sym typeface="Times New Roman"/>
            </a:endParaRPr>
          </a:p>
          <a:p>
            <a:pPr indent="0" lvl="0" marL="457200" marR="0" rtl="0" algn="l">
              <a:lnSpc>
                <a:spcPct val="90000"/>
              </a:lnSpc>
              <a:spcBef>
                <a:spcPts val="500"/>
              </a:spcBef>
              <a:spcAft>
                <a:spcPts val="0"/>
              </a:spcAft>
              <a:buClr>
                <a:srgbClr val="000000"/>
              </a:buClr>
              <a:buSzPts val="1400"/>
              <a:buFont typeface="Arial"/>
              <a:buNone/>
            </a:pPr>
            <a:r>
              <a:rPr b="1" i="0" lang="en" sz="1400" u="none" cap="none" strike="noStrike">
                <a:solidFill>
                  <a:srgbClr val="FFFFFF"/>
                </a:solidFill>
                <a:latin typeface="Times New Roman"/>
                <a:ea typeface="Times New Roman"/>
                <a:cs typeface="Times New Roman"/>
                <a:sym typeface="Times New Roman"/>
              </a:rPr>
              <a:t>year by year from 2011 to 2016</a:t>
            </a:r>
            <a:endParaRPr b="1" i="0" sz="1600" u="none" cap="none" strike="noStrike">
              <a:solidFill>
                <a:srgbClr val="FFFFFF"/>
              </a:solidFill>
              <a:latin typeface="Times New Roman"/>
              <a:ea typeface="Times New Roman"/>
              <a:cs typeface="Times New Roman"/>
              <a:sym typeface="Times New Roman"/>
            </a:endParaRPr>
          </a:p>
          <a:p>
            <a:pPr indent="0" lvl="0" marL="914400" marR="0" rtl="0" algn="l">
              <a:lnSpc>
                <a:spcPct val="90000"/>
              </a:lnSpc>
              <a:spcBef>
                <a:spcPts val="500"/>
              </a:spcBef>
              <a:spcAft>
                <a:spcPts val="0"/>
              </a:spcAft>
              <a:buClr>
                <a:srgbClr val="000000"/>
              </a:buClr>
              <a:buSzPts val="1400"/>
              <a:buFont typeface="Arial"/>
              <a:buNone/>
            </a:pPr>
            <a:r>
              <a:t/>
            </a:r>
            <a:endParaRPr b="1" i="0" sz="1400" u="none" cap="none" strike="noStrike">
              <a:solidFill>
                <a:srgbClr val="FFFFFF"/>
              </a:solidFill>
              <a:latin typeface="Times New Roman"/>
              <a:ea typeface="Times New Roman"/>
              <a:cs typeface="Times New Roman"/>
              <a:sym typeface="Times New Roman"/>
            </a:endParaRPr>
          </a:p>
          <a:p>
            <a:pPr indent="0" lvl="0" marL="91440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Times New Roman"/>
              <a:ea typeface="Times New Roman"/>
              <a:cs typeface="Times New Roman"/>
              <a:sym typeface="Times New Roman"/>
            </a:endParaRPr>
          </a:p>
        </p:txBody>
      </p:sp>
      <p:pic>
        <p:nvPicPr>
          <p:cNvPr id="330" name="Google Shape;330;p14"/>
          <p:cNvPicPr preferRelativeResize="0"/>
          <p:nvPr/>
        </p:nvPicPr>
        <p:blipFill rotWithShape="1">
          <a:blip r:embed="rId3">
            <a:alphaModFix/>
          </a:blip>
          <a:srcRect b="0" l="0" r="0" t="0"/>
          <a:stretch/>
        </p:blipFill>
        <p:spPr>
          <a:xfrm>
            <a:off x="3769325" y="753950"/>
            <a:ext cx="4707474" cy="2608174"/>
          </a:xfrm>
          <a:prstGeom prst="rect">
            <a:avLst/>
          </a:prstGeom>
          <a:noFill/>
          <a:ln>
            <a:noFill/>
          </a:ln>
        </p:spPr>
      </p:pic>
      <p:grpSp>
        <p:nvGrpSpPr>
          <p:cNvPr id="331" name="Google Shape;331;p14"/>
          <p:cNvGrpSpPr/>
          <p:nvPr/>
        </p:nvGrpSpPr>
        <p:grpSpPr>
          <a:xfrm>
            <a:off x="-71884" y="3646956"/>
            <a:ext cx="9226250" cy="1048045"/>
            <a:chOff x="1624013" y="5014913"/>
            <a:chExt cx="5943600" cy="633413"/>
          </a:xfrm>
        </p:grpSpPr>
        <p:cxnSp>
          <p:nvCxnSpPr>
            <p:cNvPr id="332" name="Google Shape;332;p14"/>
            <p:cNvCxnSpPr/>
            <p:nvPr/>
          </p:nvCxnSpPr>
          <p:spPr>
            <a:xfrm>
              <a:off x="3798888" y="5430838"/>
              <a:ext cx="0" cy="0"/>
            </a:xfrm>
            <a:prstGeom prst="straightConnector1">
              <a:avLst/>
            </a:prstGeom>
            <a:noFill/>
            <a:ln cap="flat" cmpd="sng" w="9525">
              <a:solidFill>
                <a:schemeClr val="lt1"/>
              </a:solidFill>
              <a:prstDash val="solid"/>
              <a:miter lim="800000"/>
              <a:headEnd len="sm" w="sm" type="none"/>
              <a:tailEnd len="sm" w="sm" type="none"/>
            </a:ln>
          </p:spPr>
        </p:cxnSp>
        <p:sp>
          <p:nvSpPr>
            <p:cNvPr id="333" name="Google Shape;333;p14"/>
            <p:cNvSpPr/>
            <p:nvPr/>
          </p:nvSpPr>
          <p:spPr>
            <a:xfrm>
              <a:off x="1624013" y="5014913"/>
              <a:ext cx="2174875" cy="633413"/>
            </a:xfrm>
            <a:custGeom>
              <a:rect b="b" l="l" r="r" t="t"/>
              <a:pathLst>
                <a:path extrusionOk="0" h="166" w="579">
                  <a:moveTo>
                    <a:pt x="579" y="109"/>
                  </a:moveTo>
                  <a:cubicBezTo>
                    <a:pt x="579" y="108"/>
                    <a:pt x="579" y="108"/>
                    <a:pt x="579" y="108"/>
                  </a:cubicBezTo>
                  <a:cubicBezTo>
                    <a:pt x="577" y="108"/>
                    <a:pt x="576" y="108"/>
                    <a:pt x="574" y="108"/>
                  </a:cubicBezTo>
                  <a:cubicBezTo>
                    <a:pt x="574" y="107"/>
                    <a:pt x="574" y="105"/>
                    <a:pt x="574" y="103"/>
                  </a:cubicBezTo>
                  <a:cubicBezTo>
                    <a:pt x="570" y="103"/>
                    <a:pt x="566" y="103"/>
                    <a:pt x="562" y="103"/>
                  </a:cubicBezTo>
                  <a:cubicBezTo>
                    <a:pt x="561" y="104"/>
                    <a:pt x="560" y="105"/>
                    <a:pt x="559" y="106"/>
                  </a:cubicBezTo>
                  <a:cubicBezTo>
                    <a:pt x="557" y="106"/>
                    <a:pt x="555" y="106"/>
                    <a:pt x="553" y="106"/>
                  </a:cubicBezTo>
                  <a:cubicBezTo>
                    <a:pt x="553" y="105"/>
                    <a:pt x="553" y="104"/>
                    <a:pt x="553" y="103"/>
                  </a:cubicBezTo>
                  <a:cubicBezTo>
                    <a:pt x="552" y="103"/>
                    <a:pt x="550" y="103"/>
                    <a:pt x="548" y="103"/>
                  </a:cubicBezTo>
                  <a:cubicBezTo>
                    <a:pt x="548" y="104"/>
                    <a:pt x="548" y="105"/>
                    <a:pt x="548" y="106"/>
                  </a:cubicBezTo>
                  <a:cubicBezTo>
                    <a:pt x="547" y="106"/>
                    <a:pt x="546" y="106"/>
                    <a:pt x="545" y="106"/>
                  </a:cubicBezTo>
                  <a:cubicBezTo>
                    <a:pt x="545" y="108"/>
                    <a:pt x="545" y="111"/>
                    <a:pt x="545" y="113"/>
                  </a:cubicBezTo>
                  <a:cubicBezTo>
                    <a:pt x="544" y="113"/>
                    <a:pt x="543" y="113"/>
                    <a:pt x="542" y="113"/>
                  </a:cubicBezTo>
                  <a:cubicBezTo>
                    <a:pt x="542" y="112"/>
                    <a:pt x="542" y="111"/>
                    <a:pt x="542" y="110"/>
                  </a:cubicBezTo>
                  <a:cubicBezTo>
                    <a:pt x="541" y="110"/>
                    <a:pt x="540" y="110"/>
                    <a:pt x="540" y="110"/>
                  </a:cubicBezTo>
                  <a:cubicBezTo>
                    <a:pt x="538" y="108"/>
                    <a:pt x="537" y="107"/>
                    <a:pt x="536" y="106"/>
                  </a:cubicBezTo>
                  <a:cubicBezTo>
                    <a:pt x="535" y="106"/>
                    <a:pt x="533" y="106"/>
                    <a:pt x="532" y="106"/>
                  </a:cubicBezTo>
                  <a:cubicBezTo>
                    <a:pt x="532" y="95"/>
                    <a:pt x="532" y="84"/>
                    <a:pt x="532" y="73"/>
                  </a:cubicBezTo>
                  <a:cubicBezTo>
                    <a:pt x="531" y="70"/>
                    <a:pt x="529" y="68"/>
                    <a:pt x="527" y="65"/>
                  </a:cubicBezTo>
                  <a:cubicBezTo>
                    <a:pt x="519" y="65"/>
                    <a:pt x="510" y="65"/>
                    <a:pt x="502" y="65"/>
                  </a:cubicBezTo>
                  <a:cubicBezTo>
                    <a:pt x="502" y="79"/>
                    <a:pt x="502" y="92"/>
                    <a:pt x="502" y="106"/>
                  </a:cubicBezTo>
                  <a:cubicBezTo>
                    <a:pt x="498" y="106"/>
                    <a:pt x="494" y="106"/>
                    <a:pt x="490" y="106"/>
                  </a:cubicBezTo>
                  <a:cubicBezTo>
                    <a:pt x="490" y="79"/>
                    <a:pt x="490" y="52"/>
                    <a:pt x="490" y="25"/>
                  </a:cubicBezTo>
                  <a:cubicBezTo>
                    <a:pt x="483" y="18"/>
                    <a:pt x="468" y="18"/>
                    <a:pt x="460" y="25"/>
                  </a:cubicBezTo>
                  <a:cubicBezTo>
                    <a:pt x="460" y="35"/>
                    <a:pt x="460" y="46"/>
                    <a:pt x="460" y="57"/>
                  </a:cubicBezTo>
                  <a:cubicBezTo>
                    <a:pt x="456" y="57"/>
                    <a:pt x="452" y="57"/>
                    <a:pt x="449" y="57"/>
                  </a:cubicBezTo>
                  <a:cubicBezTo>
                    <a:pt x="442" y="58"/>
                    <a:pt x="435" y="59"/>
                    <a:pt x="428" y="60"/>
                  </a:cubicBezTo>
                  <a:cubicBezTo>
                    <a:pt x="428" y="78"/>
                    <a:pt x="428" y="96"/>
                    <a:pt x="428" y="113"/>
                  </a:cubicBezTo>
                  <a:cubicBezTo>
                    <a:pt x="426" y="113"/>
                    <a:pt x="424" y="113"/>
                    <a:pt x="423" y="113"/>
                  </a:cubicBezTo>
                  <a:cubicBezTo>
                    <a:pt x="423" y="112"/>
                    <a:pt x="423" y="111"/>
                    <a:pt x="423" y="111"/>
                  </a:cubicBezTo>
                  <a:cubicBezTo>
                    <a:pt x="422" y="111"/>
                    <a:pt x="420" y="111"/>
                    <a:pt x="419" y="111"/>
                  </a:cubicBezTo>
                  <a:cubicBezTo>
                    <a:pt x="419" y="110"/>
                    <a:pt x="419" y="109"/>
                    <a:pt x="419" y="108"/>
                  </a:cubicBezTo>
                  <a:cubicBezTo>
                    <a:pt x="420" y="108"/>
                    <a:pt x="421" y="107"/>
                    <a:pt x="422" y="107"/>
                  </a:cubicBezTo>
                  <a:cubicBezTo>
                    <a:pt x="422" y="106"/>
                    <a:pt x="422" y="105"/>
                    <a:pt x="422" y="105"/>
                  </a:cubicBezTo>
                  <a:cubicBezTo>
                    <a:pt x="421" y="104"/>
                    <a:pt x="420" y="104"/>
                    <a:pt x="419" y="103"/>
                  </a:cubicBezTo>
                  <a:cubicBezTo>
                    <a:pt x="419" y="97"/>
                    <a:pt x="419" y="92"/>
                    <a:pt x="419" y="86"/>
                  </a:cubicBezTo>
                  <a:cubicBezTo>
                    <a:pt x="420" y="86"/>
                    <a:pt x="421" y="85"/>
                    <a:pt x="421" y="85"/>
                  </a:cubicBezTo>
                  <a:cubicBezTo>
                    <a:pt x="421" y="84"/>
                    <a:pt x="421" y="83"/>
                    <a:pt x="421" y="83"/>
                  </a:cubicBezTo>
                  <a:cubicBezTo>
                    <a:pt x="421" y="82"/>
                    <a:pt x="420" y="82"/>
                    <a:pt x="419" y="81"/>
                  </a:cubicBezTo>
                  <a:cubicBezTo>
                    <a:pt x="419" y="81"/>
                    <a:pt x="419" y="80"/>
                    <a:pt x="419" y="80"/>
                  </a:cubicBezTo>
                  <a:cubicBezTo>
                    <a:pt x="419" y="80"/>
                    <a:pt x="418" y="80"/>
                    <a:pt x="418" y="80"/>
                  </a:cubicBezTo>
                  <a:cubicBezTo>
                    <a:pt x="418" y="79"/>
                    <a:pt x="418" y="77"/>
                    <a:pt x="418" y="76"/>
                  </a:cubicBezTo>
                  <a:cubicBezTo>
                    <a:pt x="418" y="76"/>
                    <a:pt x="419" y="76"/>
                    <a:pt x="419" y="76"/>
                  </a:cubicBezTo>
                  <a:cubicBezTo>
                    <a:pt x="419" y="76"/>
                    <a:pt x="419" y="75"/>
                    <a:pt x="419" y="74"/>
                  </a:cubicBezTo>
                  <a:cubicBezTo>
                    <a:pt x="418" y="73"/>
                    <a:pt x="417" y="73"/>
                    <a:pt x="417" y="73"/>
                  </a:cubicBezTo>
                  <a:cubicBezTo>
                    <a:pt x="416" y="63"/>
                    <a:pt x="414" y="55"/>
                    <a:pt x="404" y="51"/>
                  </a:cubicBezTo>
                  <a:cubicBezTo>
                    <a:pt x="405" y="50"/>
                    <a:pt x="405" y="50"/>
                    <a:pt x="406" y="50"/>
                  </a:cubicBezTo>
                  <a:cubicBezTo>
                    <a:pt x="406" y="49"/>
                    <a:pt x="406" y="48"/>
                    <a:pt x="406" y="47"/>
                  </a:cubicBezTo>
                  <a:cubicBezTo>
                    <a:pt x="405" y="47"/>
                    <a:pt x="405" y="46"/>
                    <a:pt x="404" y="46"/>
                  </a:cubicBezTo>
                  <a:cubicBezTo>
                    <a:pt x="404" y="45"/>
                    <a:pt x="404" y="44"/>
                    <a:pt x="404" y="43"/>
                  </a:cubicBezTo>
                  <a:cubicBezTo>
                    <a:pt x="403" y="43"/>
                    <a:pt x="403" y="43"/>
                    <a:pt x="403" y="43"/>
                  </a:cubicBezTo>
                  <a:cubicBezTo>
                    <a:pt x="403" y="41"/>
                    <a:pt x="403" y="38"/>
                    <a:pt x="403" y="36"/>
                  </a:cubicBezTo>
                  <a:cubicBezTo>
                    <a:pt x="403" y="36"/>
                    <a:pt x="403" y="36"/>
                    <a:pt x="403" y="36"/>
                  </a:cubicBezTo>
                  <a:cubicBezTo>
                    <a:pt x="403" y="35"/>
                    <a:pt x="403" y="35"/>
                    <a:pt x="403" y="34"/>
                  </a:cubicBezTo>
                  <a:cubicBezTo>
                    <a:pt x="403" y="34"/>
                    <a:pt x="402" y="34"/>
                    <a:pt x="402" y="33"/>
                  </a:cubicBezTo>
                  <a:cubicBezTo>
                    <a:pt x="401" y="32"/>
                    <a:pt x="400" y="30"/>
                    <a:pt x="399" y="28"/>
                  </a:cubicBezTo>
                  <a:cubicBezTo>
                    <a:pt x="399" y="28"/>
                    <a:pt x="399" y="28"/>
                    <a:pt x="399" y="27"/>
                  </a:cubicBezTo>
                  <a:cubicBezTo>
                    <a:pt x="399" y="27"/>
                    <a:pt x="398" y="27"/>
                    <a:pt x="398" y="27"/>
                  </a:cubicBezTo>
                  <a:cubicBezTo>
                    <a:pt x="398" y="26"/>
                    <a:pt x="398" y="26"/>
                    <a:pt x="398" y="25"/>
                  </a:cubicBezTo>
                  <a:cubicBezTo>
                    <a:pt x="399" y="22"/>
                    <a:pt x="399" y="19"/>
                    <a:pt x="397" y="16"/>
                  </a:cubicBezTo>
                  <a:cubicBezTo>
                    <a:pt x="396" y="14"/>
                    <a:pt x="396" y="14"/>
                    <a:pt x="396" y="14"/>
                  </a:cubicBezTo>
                  <a:cubicBezTo>
                    <a:pt x="396" y="16"/>
                    <a:pt x="396" y="16"/>
                    <a:pt x="396" y="16"/>
                  </a:cubicBezTo>
                  <a:cubicBezTo>
                    <a:pt x="394" y="19"/>
                    <a:pt x="394" y="23"/>
                    <a:pt x="396" y="25"/>
                  </a:cubicBezTo>
                  <a:cubicBezTo>
                    <a:pt x="396" y="26"/>
                    <a:pt x="396" y="26"/>
                    <a:pt x="396" y="27"/>
                  </a:cubicBezTo>
                  <a:cubicBezTo>
                    <a:pt x="395" y="27"/>
                    <a:pt x="395" y="27"/>
                    <a:pt x="394" y="27"/>
                  </a:cubicBezTo>
                  <a:cubicBezTo>
                    <a:pt x="394" y="28"/>
                    <a:pt x="394" y="28"/>
                    <a:pt x="394" y="28"/>
                  </a:cubicBezTo>
                  <a:cubicBezTo>
                    <a:pt x="393" y="30"/>
                    <a:pt x="392" y="32"/>
                    <a:pt x="391" y="34"/>
                  </a:cubicBezTo>
                  <a:cubicBezTo>
                    <a:pt x="391" y="34"/>
                    <a:pt x="390" y="34"/>
                    <a:pt x="390" y="35"/>
                  </a:cubicBezTo>
                  <a:cubicBezTo>
                    <a:pt x="390" y="35"/>
                    <a:pt x="390" y="35"/>
                    <a:pt x="390" y="36"/>
                  </a:cubicBezTo>
                  <a:cubicBezTo>
                    <a:pt x="390" y="36"/>
                    <a:pt x="390" y="36"/>
                    <a:pt x="391" y="36"/>
                  </a:cubicBezTo>
                  <a:cubicBezTo>
                    <a:pt x="391" y="38"/>
                    <a:pt x="391" y="41"/>
                    <a:pt x="391" y="43"/>
                  </a:cubicBezTo>
                  <a:cubicBezTo>
                    <a:pt x="390" y="43"/>
                    <a:pt x="390" y="43"/>
                    <a:pt x="389" y="43"/>
                  </a:cubicBezTo>
                  <a:cubicBezTo>
                    <a:pt x="389" y="44"/>
                    <a:pt x="389" y="45"/>
                    <a:pt x="389" y="46"/>
                  </a:cubicBezTo>
                  <a:cubicBezTo>
                    <a:pt x="389" y="46"/>
                    <a:pt x="388" y="47"/>
                    <a:pt x="387" y="47"/>
                  </a:cubicBezTo>
                  <a:cubicBezTo>
                    <a:pt x="387" y="48"/>
                    <a:pt x="387" y="49"/>
                    <a:pt x="387" y="49"/>
                  </a:cubicBezTo>
                  <a:cubicBezTo>
                    <a:pt x="388" y="50"/>
                    <a:pt x="388" y="50"/>
                    <a:pt x="388" y="51"/>
                  </a:cubicBezTo>
                  <a:cubicBezTo>
                    <a:pt x="379" y="55"/>
                    <a:pt x="376" y="63"/>
                    <a:pt x="376" y="73"/>
                  </a:cubicBezTo>
                  <a:cubicBezTo>
                    <a:pt x="375" y="73"/>
                    <a:pt x="374" y="74"/>
                    <a:pt x="374" y="74"/>
                  </a:cubicBezTo>
                  <a:cubicBezTo>
                    <a:pt x="374" y="75"/>
                    <a:pt x="374" y="76"/>
                    <a:pt x="374" y="76"/>
                  </a:cubicBezTo>
                  <a:cubicBezTo>
                    <a:pt x="374" y="76"/>
                    <a:pt x="374" y="76"/>
                    <a:pt x="375" y="76"/>
                  </a:cubicBezTo>
                  <a:cubicBezTo>
                    <a:pt x="375" y="77"/>
                    <a:pt x="375" y="78"/>
                    <a:pt x="375" y="80"/>
                  </a:cubicBezTo>
                  <a:cubicBezTo>
                    <a:pt x="375" y="80"/>
                    <a:pt x="374" y="80"/>
                    <a:pt x="374" y="80"/>
                  </a:cubicBezTo>
                  <a:cubicBezTo>
                    <a:pt x="374" y="80"/>
                    <a:pt x="374" y="81"/>
                    <a:pt x="374" y="81"/>
                  </a:cubicBezTo>
                  <a:cubicBezTo>
                    <a:pt x="373" y="82"/>
                    <a:pt x="372" y="82"/>
                    <a:pt x="371" y="83"/>
                  </a:cubicBezTo>
                  <a:cubicBezTo>
                    <a:pt x="371" y="83"/>
                    <a:pt x="371" y="84"/>
                    <a:pt x="371" y="85"/>
                  </a:cubicBezTo>
                  <a:cubicBezTo>
                    <a:pt x="372" y="85"/>
                    <a:pt x="373" y="85"/>
                    <a:pt x="374" y="86"/>
                  </a:cubicBezTo>
                  <a:cubicBezTo>
                    <a:pt x="374" y="92"/>
                    <a:pt x="374" y="97"/>
                    <a:pt x="374" y="103"/>
                  </a:cubicBezTo>
                  <a:cubicBezTo>
                    <a:pt x="373" y="104"/>
                    <a:pt x="372" y="104"/>
                    <a:pt x="371" y="105"/>
                  </a:cubicBezTo>
                  <a:cubicBezTo>
                    <a:pt x="371" y="105"/>
                    <a:pt x="371" y="106"/>
                    <a:pt x="371" y="107"/>
                  </a:cubicBezTo>
                  <a:cubicBezTo>
                    <a:pt x="372" y="107"/>
                    <a:pt x="373" y="108"/>
                    <a:pt x="374" y="108"/>
                  </a:cubicBezTo>
                  <a:cubicBezTo>
                    <a:pt x="374" y="109"/>
                    <a:pt x="374" y="110"/>
                    <a:pt x="374" y="111"/>
                  </a:cubicBezTo>
                  <a:cubicBezTo>
                    <a:pt x="372" y="112"/>
                    <a:pt x="370" y="112"/>
                    <a:pt x="368" y="113"/>
                  </a:cubicBezTo>
                  <a:cubicBezTo>
                    <a:pt x="365" y="113"/>
                    <a:pt x="363" y="113"/>
                    <a:pt x="361" y="113"/>
                  </a:cubicBezTo>
                  <a:cubicBezTo>
                    <a:pt x="361" y="99"/>
                    <a:pt x="361" y="84"/>
                    <a:pt x="361" y="69"/>
                  </a:cubicBezTo>
                  <a:cubicBezTo>
                    <a:pt x="356" y="69"/>
                    <a:pt x="350" y="69"/>
                    <a:pt x="344" y="69"/>
                  </a:cubicBezTo>
                  <a:cubicBezTo>
                    <a:pt x="344" y="65"/>
                    <a:pt x="344" y="61"/>
                    <a:pt x="344" y="57"/>
                  </a:cubicBezTo>
                  <a:cubicBezTo>
                    <a:pt x="342" y="57"/>
                    <a:pt x="339" y="57"/>
                    <a:pt x="337" y="57"/>
                  </a:cubicBezTo>
                  <a:cubicBezTo>
                    <a:pt x="335" y="57"/>
                    <a:pt x="334" y="58"/>
                    <a:pt x="333" y="59"/>
                  </a:cubicBezTo>
                  <a:cubicBezTo>
                    <a:pt x="333" y="60"/>
                    <a:pt x="333" y="62"/>
                    <a:pt x="333" y="63"/>
                  </a:cubicBezTo>
                  <a:cubicBezTo>
                    <a:pt x="332" y="63"/>
                    <a:pt x="330" y="63"/>
                    <a:pt x="329" y="63"/>
                  </a:cubicBezTo>
                  <a:cubicBezTo>
                    <a:pt x="328" y="64"/>
                    <a:pt x="326" y="64"/>
                    <a:pt x="324" y="65"/>
                  </a:cubicBezTo>
                  <a:cubicBezTo>
                    <a:pt x="324" y="67"/>
                    <a:pt x="324" y="68"/>
                    <a:pt x="324" y="69"/>
                  </a:cubicBezTo>
                  <a:cubicBezTo>
                    <a:pt x="323" y="69"/>
                    <a:pt x="321" y="69"/>
                    <a:pt x="320" y="69"/>
                  </a:cubicBezTo>
                  <a:cubicBezTo>
                    <a:pt x="320" y="83"/>
                    <a:pt x="320" y="98"/>
                    <a:pt x="320" y="112"/>
                  </a:cubicBezTo>
                  <a:cubicBezTo>
                    <a:pt x="318" y="112"/>
                    <a:pt x="316" y="112"/>
                    <a:pt x="315" y="112"/>
                  </a:cubicBezTo>
                  <a:cubicBezTo>
                    <a:pt x="315" y="77"/>
                    <a:pt x="315" y="42"/>
                    <a:pt x="315" y="6"/>
                  </a:cubicBezTo>
                  <a:cubicBezTo>
                    <a:pt x="314" y="5"/>
                    <a:pt x="313" y="5"/>
                    <a:pt x="312" y="4"/>
                  </a:cubicBezTo>
                  <a:cubicBezTo>
                    <a:pt x="308" y="3"/>
                    <a:pt x="303" y="1"/>
                    <a:pt x="298" y="0"/>
                  </a:cubicBezTo>
                  <a:cubicBezTo>
                    <a:pt x="286" y="2"/>
                    <a:pt x="273" y="4"/>
                    <a:pt x="260" y="6"/>
                  </a:cubicBezTo>
                  <a:cubicBezTo>
                    <a:pt x="258" y="7"/>
                    <a:pt x="255" y="9"/>
                    <a:pt x="252" y="10"/>
                  </a:cubicBezTo>
                  <a:cubicBezTo>
                    <a:pt x="252" y="29"/>
                    <a:pt x="252" y="48"/>
                    <a:pt x="252" y="67"/>
                  </a:cubicBezTo>
                  <a:cubicBezTo>
                    <a:pt x="242" y="67"/>
                    <a:pt x="231" y="67"/>
                    <a:pt x="221" y="67"/>
                  </a:cubicBezTo>
                  <a:cubicBezTo>
                    <a:pt x="216" y="68"/>
                    <a:pt x="210" y="70"/>
                    <a:pt x="205" y="71"/>
                  </a:cubicBezTo>
                  <a:cubicBezTo>
                    <a:pt x="205" y="83"/>
                    <a:pt x="205" y="95"/>
                    <a:pt x="205" y="107"/>
                  </a:cubicBezTo>
                  <a:cubicBezTo>
                    <a:pt x="203" y="107"/>
                    <a:pt x="201" y="107"/>
                    <a:pt x="199" y="107"/>
                  </a:cubicBezTo>
                  <a:cubicBezTo>
                    <a:pt x="199" y="106"/>
                    <a:pt x="199" y="105"/>
                    <a:pt x="199" y="105"/>
                  </a:cubicBezTo>
                  <a:cubicBezTo>
                    <a:pt x="197" y="105"/>
                    <a:pt x="195" y="105"/>
                    <a:pt x="193" y="105"/>
                  </a:cubicBezTo>
                  <a:cubicBezTo>
                    <a:pt x="193" y="104"/>
                    <a:pt x="193" y="103"/>
                    <a:pt x="193" y="102"/>
                  </a:cubicBezTo>
                  <a:cubicBezTo>
                    <a:pt x="186" y="102"/>
                    <a:pt x="179" y="102"/>
                    <a:pt x="172" y="102"/>
                  </a:cubicBezTo>
                  <a:cubicBezTo>
                    <a:pt x="172" y="101"/>
                    <a:pt x="172" y="100"/>
                    <a:pt x="172" y="99"/>
                  </a:cubicBezTo>
                  <a:cubicBezTo>
                    <a:pt x="161" y="99"/>
                    <a:pt x="150" y="99"/>
                    <a:pt x="139" y="99"/>
                  </a:cubicBezTo>
                  <a:cubicBezTo>
                    <a:pt x="139" y="101"/>
                    <a:pt x="139" y="103"/>
                    <a:pt x="139" y="105"/>
                  </a:cubicBezTo>
                  <a:cubicBezTo>
                    <a:pt x="133" y="105"/>
                    <a:pt x="128" y="105"/>
                    <a:pt x="123" y="105"/>
                  </a:cubicBezTo>
                  <a:cubicBezTo>
                    <a:pt x="123" y="108"/>
                    <a:pt x="123" y="112"/>
                    <a:pt x="123" y="116"/>
                  </a:cubicBezTo>
                  <a:cubicBezTo>
                    <a:pt x="113" y="117"/>
                    <a:pt x="103" y="117"/>
                    <a:pt x="93" y="118"/>
                  </a:cubicBezTo>
                  <a:cubicBezTo>
                    <a:pt x="93" y="114"/>
                    <a:pt x="93" y="111"/>
                    <a:pt x="93" y="107"/>
                  </a:cubicBezTo>
                  <a:cubicBezTo>
                    <a:pt x="91" y="107"/>
                    <a:pt x="90" y="107"/>
                    <a:pt x="88" y="107"/>
                  </a:cubicBezTo>
                  <a:cubicBezTo>
                    <a:pt x="88" y="105"/>
                    <a:pt x="88" y="102"/>
                    <a:pt x="88" y="100"/>
                  </a:cubicBezTo>
                  <a:cubicBezTo>
                    <a:pt x="87" y="100"/>
                    <a:pt x="86" y="100"/>
                    <a:pt x="86" y="100"/>
                  </a:cubicBezTo>
                  <a:cubicBezTo>
                    <a:pt x="86" y="95"/>
                    <a:pt x="86" y="90"/>
                    <a:pt x="86" y="85"/>
                  </a:cubicBezTo>
                  <a:cubicBezTo>
                    <a:pt x="85" y="85"/>
                    <a:pt x="84" y="85"/>
                    <a:pt x="83" y="85"/>
                  </a:cubicBezTo>
                  <a:cubicBezTo>
                    <a:pt x="83" y="81"/>
                    <a:pt x="83" y="76"/>
                    <a:pt x="83" y="72"/>
                  </a:cubicBezTo>
                  <a:cubicBezTo>
                    <a:pt x="82" y="72"/>
                    <a:pt x="80" y="72"/>
                    <a:pt x="79" y="72"/>
                  </a:cubicBezTo>
                  <a:cubicBezTo>
                    <a:pt x="79" y="73"/>
                    <a:pt x="79" y="73"/>
                    <a:pt x="79" y="74"/>
                  </a:cubicBezTo>
                  <a:cubicBezTo>
                    <a:pt x="72" y="71"/>
                    <a:pt x="66" y="67"/>
                    <a:pt x="60" y="64"/>
                  </a:cubicBezTo>
                  <a:cubicBezTo>
                    <a:pt x="60" y="62"/>
                    <a:pt x="59" y="60"/>
                    <a:pt x="59" y="57"/>
                  </a:cubicBezTo>
                  <a:cubicBezTo>
                    <a:pt x="59" y="60"/>
                    <a:pt x="58" y="62"/>
                    <a:pt x="58" y="64"/>
                  </a:cubicBezTo>
                  <a:cubicBezTo>
                    <a:pt x="52" y="67"/>
                    <a:pt x="46" y="70"/>
                    <a:pt x="40" y="73"/>
                  </a:cubicBezTo>
                  <a:cubicBezTo>
                    <a:pt x="40" y="72"/>
                    <a:pt x="40" y="72"/>
                    <a:pt x="40" y="71"/>
                  </a:cubicBezTo>
                  <a:cubicBezTo>
                    <a:pt x="38" y="71"/>
                    <a:pt x="37" y="71"/>
                    <a:pt x="35" y="71"/>
                  </a:cubicBezTo>
                  <a:cubicBezTo>
                    <a:pt x="35" y="76"/>
                    <a:pt x="35" y="80"/>
                    <a:pt x="35" y="85"/>
                  </a:cubicBezTo>
                  <a:cubicBezTo>
                    <a:pt x="34" y="85"/>
                    <a:pt x="34" y="85"/>
                    <a:pt x="33" y="85"/>
                  </a:cubicBezTo>
                  <a:cubicBezTo>
                    <a:pt x="33" y="89"/>
                    <a:pt x="33" y="94"/>
                    <a:pt x="33" y="99"/>
                  </a:cubicBezTo>
                  <a:cubicBezTo>
                    <a:pt x="32" y="98"/>
                    <a:pt x="30" y="98"/>
                    <a:pt x="29" y="98"/>
                  </a:cubicBezTo>
                  <a:cubicBezTo>
                    <a:pt x="29" y="102"/>
                    <a:pt x="29" y="105"/>
                    <a:pt x="29" y="108"/>
                  </a:cubicBezTo>
                  <a:cubicBezTo>
                    <a:pt x="26" y="108"/>
                    <a:pt x="22" y="108"/>
                    <a:pt x="18" y="108"/>
                  </a:cubicBezTo>
                  <a:cubicBezTo>
                    <a:pt x="18" y="109"/>
                    <a:pt x="18" y="110"/>
                    <a:pt x="18" y="111"/>
                  </a:cubicBezTo>
                  <a:cubicBezTo>
                    <a:pt x="12" y="110"/>
                    <a:pt x="6" y="109"/>
                    <a:pt x="0" y="109"/>
                  </a:cubicBezTo>
                  <a:cubicBezTo>
                    <a:pt x="0" y="109"/>
                    <a:pt x="0" y="109"/>
                    <a:pt x="0" y="109"/>
                  </a:cubicBezTo>
                  <a:cubicBezTo>
                    <a:pt x="0" y="128"/>
                    <a:pt x="0" y="147"/>
                    <a:pt x="0" y="166"/>
                  </a:cubicBezTo>
                  <a:cubicBezTo>
                    <a:pt x="193" y="166"/>
                    <a:pt x="386" y="166"/>
                    <a:pt x="579" y="166"/>
                  </a:cubicBezTo>
                  <a:cubicBezTo>
                    <a:pt x="579" y="166"/>
                    <a:pt x="579" y="166"/>
                    <a:pt x="579" y="165"/>
                  </a:cubicBezTo>
                </a:path>
              </a:pathLst>
            </a:custGeom>
            <a:noFill/>
            <a:ln cap="flat" cmpd="sng" w="9525">
              <a:solidFill>
                <a:schemeClr val="lt1"/>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cxnSp>
          <p:nvCxnSpPr>
            <p:cNvPr id="334" name="Google Shape;334;p14"/>
            <p:cNvCxnSpPr/>
            <p:nvPr/>
          </p:nvCxnSpPr>
          <p:spPr>
            <a:xfrm>
              <a:off x="3798888" y="5430838"/>
              <a:ext cx="0" cy="0"/>
            </a:xfrm>
            <a:prstGeom prst="straightConnector1">
              <a:avLst/>
            </a:prstGeom>
            <a:noFill/>
            <a:ln cap="flat" cmpd="sng" w="9525">
              <a:solidFill>
                <a:schemeClr val="lt1"/>
              </a:solidFill>
              <a:prstDash val="solid"/>
              <a:miter lim="800000"/>
              <a:headEnd len="sm" w="sm" type="none"/>
              <a:tailEnd len="sm" w="sm" type="none"/>
            </a:ln>
          </p:spPr>
        </p:cxnSp>
        <p:sp>
          <p:nvSpPr>
            <p:cNvPr id="335" name="Google Shape;335;p14"/>
            <p:cNvSpPr/>
            <p:nvPr/>
          </p:nvSpPr>
          <p:spPr>
            <a:xfrm>
              <a:off x="3798888" y="5057775"/>
              <a:ext cx="3768725" cy="590550"/>
            </a:xfrm>
            <a:custGeom>
              <a:rect b="b" l="l" r="r" t="t"/>
              <a:pathLst>
                <a:path extrusionOk="0" h="372" w="2374">
                  <a:moveTo>
                    <a:pt x="0" y="235"/>
                  </a:moveTo>
                  <a:lnTo>
                    <a:pt x="0" y="216"/>
                  </a:lnTo>
                  <a:lnTo>
                    <a:pt x="17" y="216"/>
                  </a:lnTo>
                  <a:lnTo>
                    <a:pt x="17" y="221"/>
                  </a:lnTo>
                  <a:lnTo>
                    <a:pt x="24" y="221"/>
                  </a:lnTo>
                  <a:lnTo>
                    <a:pt x="24" y="228"/>
                  </a:lnTo>
                  <a:lnTo>
                    <a:pt x="27" y="228"/>
                  </a:lnTo>
                  <a:lnTo>
                    <a:pt x="27" y="233"/>
                  </a:lnTo>
                  <a:lnTo>
                    <a:pt x="31" y="233"/>
                  </a:lnTo>
                  <a:lnTo>
                    <a:pt x="31" y="257"/>
                  </a:lnTo>
                  <a:lnTo>
                    <a:pt x="36" y="257"/>
                  </a:lnTo>
                  <a:lnTo>
                    <a:pt x="36" y="266"/>
                  </a:lnTo>
                  <a:lnTo>
                    <a:pt x="41" y="266"/>
                  </a:lnTo>
                  <a:lnTo>
                    <a:pt x="41" y="185"/>
                  </a:lnTo>
                  <a:lnTo>
                    <a:pt x="53" y="185"/>
                  </a:lnTo>
                  <a:lnTo>
                    <a:pt x="53" y="158"/>
                  </a:lnTo>
                  <a:lnTo>
                    <a:pt x="62" y="158"/>
                  </a:lnTo>
                  <a:lnTo>
                    <a:pt x="62" y="151"/>
                  </a:lnTo>
                  <a:lnTo>
                    <a:pt x="105" y="129"/>
                  </a:lnTo>
                  <a:lnTo>
                    <a:pt x="147" y="151"/>
                  </a:lnTo>
                  <a:lnTo>
                    <a:pt x="147" y="158"/>
                  </a:lnTo>
                  <a:lnTo>
                    <a:pt x="154" y="158"/>
                  </a:lnTo>
                  <a:lnTo>
                    <a:pt x="154" y="185"/>
                  </a:lnTo>
                  <a:lnTo>
                    <a:pt x="159" y="187"/>
                  </a:lnTo>
                  <a:lnTo>
                    <a:pt x="159" y="242"/>
                  </a:lnTo>
                  <a:lnTo>
                    <a:pt x="166" y="242"/>
                  </a:lnTo>
                  <a:lnTo>
                    <a:pt x="173" y="262"/>
                  </a:lnTo>
                  <a:lnTo>
                    <a:pt x="173" y="211"/>
                  </a:lnTo>
                  <a:lnTo>
                    <a:pt x="185" y="211"/>
                  </a:lnTo>
                  <a:lnTo>
                    <a:pt x="185" y="197"/>
                  </a:lnTo>
                  <a:lnTo>
                    <a:pt x="190" y="197"/>
                  </a:lnTo>
                  <a:lnTo>
                    <a:pt x="190" y="185"/>
                  </a:lnTo>
                  <a:lnTo>
                    <a:pt x="280" y="182"/>
                  </a:lnTo>
                  <a:lnTo>
                    <a:pt x="280" y="194"/>
                  </a:lnTo>
                  <a:lnTo>
                    <a:pt x="287" y="194"/>
                  </a:lnTo>
                  <a:lnTo>
                    <a:pt x="287" y="211"/>
                  </a:lnTo>
                  <a:lnTo>
                    <a:pt x="292" y="211"/>
                  </a:lnTo>
                  <a:lnTo>
                    <a:pt x="292" y="257"/>
                  </a:lnTo>
                  <a:lnTo>
                    <a:pt x="299" y="257"/>
                  </a:lnTo>
                  <a:lnTo>
                    <a:pt x="299" y="19"/>
                  </a:lnTo>
                  <a:lnTo>
                    <a:pt x="365" y="0"/>
                  </a:lnTo>
                  <a:lnTo>
                    <a:pt x="419" y="14"/>
                  </a:lnTo>
                  <a:lnTo>
                    <a:pt x="419" y="204"/>
                  </a:lnTo>
                  <a:lnTo>
                    <a:pt x="422" y="209"/>
                  </a:lnTo>
                  <a:lnTo>
                    <a:pt x="429" y="180"/>
                  </a:lnTo>
                  <a:lnTo>
                    <a:pt x="438" y="209"/>
                  </a:lnTo>
                  <a:lnTo>
                    <a:pt x="441" y="202"/>
                  </a:lnTo>
                  <a:lnTo>
                    <a:pt x="443" y="214"/>
                  </a:lnTo>
                  <a:lnTo>
                    <a:pt x="443" y="250"/>
                  </a:lnTo>
                  <a:lnTo>
                    <a:pt x="445" y="252"/>
                  </a:lnTo>
                  <a:lnTo>
                    <a:pt x="445" y="298"/>
                  </a:lnTo>
                  <a:lnTo>
                    <a:pt x="450" y="298"/>
                  </a:lnTo>
                  <a:lnTo>
                    <a:pt x="450" y="240"/>
                  </a:lnTo>
                  <a:lnTo>
                    <a:pt x="455" y="240"/>
                  </a:lnTo>
                  <a:lnTo>
                    <a:pt x="455" y="19"/>
                  </a:lnTo>
                  <a:lnTo>
                    <a:pt x="526" y="2"/>
                  </a:lnTo>
                  <a:lnTo>
                    <a:pt x="576" y="17"/>
                  </a:lnTo>
                  <a:lnTo>
                    <a:pt x="576" y="194"/>
                  </a:lnTo>
                  <a:lnTo>
                    <a:pt x="585" y="204"/>
                  </a:lnTo>
                  <a:lnTo>
                    <a:pt x="585" y="218"/>
                  </a:lnTo>
                  <a:lnTo>
                    <a:pt x="590" y="218"/>
                  </a:lnTo>
                  <a:lnTo>
                    <a:pt x="590" y="230"/>
                  </a:lnTo>
                  <a:lnTo>
                    <a:pt x="592" y="230"/>
                  </a:lnTo>
                  <a:lnTo>
                    <a:pt x="592" y="288"/>
                  </a:lnTo>
                  <a:lnTo>
                    <a:pt x="594" y="288"/>
                  </a:lnTo>
                  <a:lnTo>
                    <a:pt x="594" y="269"/>
                  </a:lnTo>
                  <a:lnTo>
                    <a:pt x="630" y="269"/>
                  </a:lnTo>
                  <a:lnTo>
                    <a:pt x="630" y="216"/>
                  </a:lnTo>
                  <a:lnTo>
                    <a:pt x="644" y="216"/>
                  </a:lnTo>
                  <a:lnTo>
                    <a:pt x="644" y="192"/>
                  </a:lnTo>
                  <a:lnTo>
                    <a:pt x="647" y="192"/>
                  </a:lnTo>
                  <a:lnTo>
                    <a:pt x="647" y="182"/>
                  </a:lnTo>
                  <a:lnTo>
                    <a:pt x="649" y="182"/>
                  </a:lnTo>
                  <a:lnTo>
                    <a:pt x="649" y="175"/>
                  </a:lnTo>
                  <a:lnTo>
                    <a:pt x="720" y="173"/>
                  </a:lnTo>
                  <a:lnTo>
                    <a:pt x="720" y="317"/>
                  </a:lnTo>
                  <a:lnTo>
                    <a:pt x="732" y="317"/>
                  </a:lnTo>
                  <a:lnTo>
                    <a:pt x="732" y="324"/>
                  </a:lnTo>
                  <a:lnTo>
                    <a:pt x="751" y="324"/>
                  </a:lnTo>
                  <a:lnTo>
                    <a:pt x="751" y="317"/>
                  </a:lnTo>
                  <a:lnTo>
                    <a:pt x="760" y="317"/>
                  </a:lnTo>
                  <a:lnTo>
                    <a:pt x="760" y="312"/>
                  </a:lnTo>
                  <a:lnTo>
                    <a:pt x="774" y="312"/>
                  </a:lnTo>
                  <a:lnTo>
                    <a:pt x="774" y="250"/>
                  </a:lnTo>
                  <a:lnTo>
                    <a:pt x="781" y="250"/>
                  </a:lnTo>
                  <a:lnTo>
                    <a:pt x="781" y="211"/>
                  </a:lnTo>
                  <a:lnTo>
                    <a:pt x="855" y="211"/>
                  </a:lnTo>
                  <a:lnTo>
                    <a:pt x="855" y="233"/>
                  </a:lnTo>
                  <a:lnTo>
                    <a:pt x="855" y="233"/>
                  </a:lnTo>
                  <a:lnTo>
                    <a:pt x="855" y="245"/>
                  </a:lnTo>
                  <a:lnTo>
                    <a:pt x="862" y="245"/>
                  </a:lnTo>
                  <a:lnTo>
                    <a:pt x="862" y="252"/>
                  </a:lnTo>
                  <a:lnTo>
                    <a:pt x="867" y="252"/>
                  </a:lnTo>
                  <a:lnTo>
                    <a:pt x="867" y="187"/>
                  </a:lnTo>
                  <a:lnTo>
                    <a:pt x="954" y="187"/>
                  </a:lnTo>
                  <a:lnTo>
                    <a:pt x="954" y="271"/>
                  </a:lnTo>
                  <a:lnTo>
                    <a:pt x="968" y="271"/>
                  </a:lnTo>
                  <a:lnTo>
                    <a:pt x="968" y="204"/>
                  </a:lnTo>
                  <a:lnTo>
                    <a:pt x="997" y="204"/>
                  </a:lnTo>
                  <a:lnTo>
                    <a:pt x="997" y="228"/>
                  </a:lnTo>
                  <a:lnTo>
                    <a:pt x="1002" y="228"/>
                  </a:lnTo>
                  <a:lnTo>
                    <a:pt x="1002" y="216"/>
                  </a:lnTo>
                  <a:lnTo>
                    <a:pt x="1004" y="216"/>
                  </a:lnTo>
                  <a:lnTo>
                    <a:pt x="1004" y="197"/>
                  </a:lnTo>
                  <a:lnTo>
                    <a:pt x="1006" y="197"/>
                  </a:lnTo>
                  <a:lnTo>
                    <a:pt x="1018" y="166"/>
                  </a:lnTo>
                  <a:lnTo>
                    <a:pt x="1023" y="132"/>
                  </a:lnTo>
                  <a:lnTo>
                    <a:pt x="1028" y="166"/>
                  </a:lnTo>
                  <a:lnTo>
                    <a:pt x="1039" y="197"/>
                  </a:lnTo>
                  <a:lnTo>
                    <a:pt x="1042" y="197"/>
                  </a:lnTo>
                  <a:lnTo>
                    <a:pt x="1042" y="209"/>
                  </a:lnTo>
                  <a:lnTo>
                    <a:pt x="1044" y="209"/>
                  </a:lnTo>
                  <a:lnTo>
                    <a:pt x="1044" y="226"/>
                  </a:lnTo>
                  <a:lnTo>
                    <a:pt x="1047" y="226"/>
                  </a:lnTo>
                  <a:lnTo>
                    <a:pt x="1047" y="264"/>
                  </a:lnTo>
                  <a:lnTo>
                    <a:pt x="1056" y="264"/>
                  </a:lnTo>
                  <a:lnTo>
                    <a:pt x="1056" y="218"/>
                  </a:lnTo>
                  <a:lnTo>
                    <a:pt x="1058" y="218"/>
                  </a:lnTo>
                  <a:lnTo>
                    <a:pt x="1058" y="202"/>
                  </a:lnTo>
                  <a:lnTo>
                    <a:pt x="1061" y="202"/>
                  </a:lnTo>
                  <a:lnTo>
                    <a:pt x="1068" y="153"/>
                  </a:lnTo>
                  <a:lnTo>
                    <a:pt x="1075" y="199"/>
                  </a:lnTo>
                  <a:lnTo>
                    <a:pt x="1080" y="202"/>
                  </a:lnTo>
                  <a:lnTo>
                    <a:pt x="1080" y="209"/>
                  </a:lnTo>
                  <a:lnTo>
                    <a:pt x="1091" y="209"/>
                  </a:lnTo>
                  <a:lnTo>
                    <a:pt x="1091" y="216"/>
                  </a:lnTo>
                  <a:lnTo>
                    <a:pt x="1120" y="216"/>
                  </a:lnTo>
                  <a:lnTo>
                    <a:pt x="1120" y="223"/>
                  </a:lnTo>
                  <a:lnTo>
                    <a:pt x="1158" y="235"/>
                  </a:lnTo>
                  <a:lnTo>
                    <a:pt x="1158" y="264"/>
                  </a:lnTo>
                  <a:lnTo>
                    <a:pt x="1167" y="264"/>
                  </a:lnTo>
                  <a:lnTo>
                    <a:pt x="1167" y="283"/>
                  </a:lnTo>
                  <a:lnTo>
                    <a:pt x="1179" y="283"/>
                  </a:lnTo>
                  <a:lnTo>
                    <a:pt x="1179" y="264"/>
                  </a:lnTo>
                  <a:lnTo>
                    <a:pt x="1205" y="264"/>
                  </a:lnTo>
                  <a:lnTo>
                    <a:pt x="1205" y="211"/>
                  </a:lnTo>
                  <a:lnTo>
                    <a:pt x="1264" y="211"/>
                  </a:lnTo>
                  <a:lnTo>
                    <a:pt x="1264" y="245"/>
                  </a:lnTo>
                  <a:lnTo>
                    <a:pt x="1286" y="245"/>
                  </a:lnTo>
                  <a:lnTo>
                    <a:pt x="1286" y="319"/>
                  </a:lnTo>
                  <a:lnTo>
                    <a:pt x="1312" y="319"/>
                  </a:lnTo>
                  <a:lnTo>
                    <a:pt x="1312" y="264"/>
                  </a:lnTo>
                  <a:lnTo>
                    <a:pt x="1361" y="264"/>
                  </a:lnTo>
                  <a:lnTo>
                    <a:pt x="1361" y="283"/>
                  </a:lnTo>
                  <a:lnTo>
                    <a:pt x="1387" y="283"/>
                  </a:lnTo>
                  <a:lnTo>
                    <a:pt x="1387" y="19"/>
                  </a:lnTo>
                  <a:lnTo>
                    <a:pt x="1465" y="19"/>
                  </a:lnTo>
                  <a:lnTo>
                    <a:pt x="1465" y="307"/>
                  </a:lnTo>
                  <a:lnTo>
                    <a:pt x="1477" y="307"/>
                  </a:lnTo>
                  <a:lnTo>
                    <a:pt x="1477" y="19"/>
                  </a:lnTo>
                  <a:lnTo>
                    <a:pt x="1551" y="19"/>
                  </a:lnTo>
                  <a:lnTo>
                    <a:pt x="1551" y="286"/>
                  </a:lnTo>
                  <a:lnTo>
                    <a:pt x="1560" y="286"/>
                  </a:lnTo>
                  <a:lnTo>
                    <a:pt x="1560" y="238"/>
                  </a:lnTo>
                  <a:lnTo>
                    <a:pt x="1603" y="238"/>
                  </a:lnTo>
                  <a:lnTo>
                    <a:pt x="1603" y="283"/>
                  </a:lnTo>
                  <a:lnTo>
                    <a:pt x="1629" y="283"/>
                  </a:lnTo>
                  <a:lnTo>
                    <a:pt x="1629" y="295"/>
                  </a:lnTo>
                  <a:lnTo>
                    <a:pt x="1650" y="295"/>
                  </a:lnTo>
                  <a:lnTo>
                    <a:pt x="1650" y="336"/>
                  </a:lnTo>
                  <a:lnTo>
                    <a:pt x="1674" y="336"/>
                  </a:lnTo>
                  <a:lnTo>
                    <a:pt x="1674" y="307"/>
                  </a:lnTo>
                  <a:lnTo>
                    <a:pt x="1688" y="307"/>
                  </a:lnTo>
                  <a:lnTo>
                    <a:pt x="1688" y="293"/>
                  </a:lnTo>
                  <a:lnTo>
                    <a:pt x="1728" y="293"/>
                  </a:lnTo>
                  <a:lnTo>
                    <a:pt x="1728" y="307"/>
                  </a:lnTo>
                  <a:lnTo>
                    <a:pt x="1745" y="307"/>
                  </a:lnTo>
                  <a:lnTo>
                    <a:pt x="1745" y="334"/>
                  </a:lnTo>
                  <a:lnTo>
                    <a:pt x="1761" y="334"/>
                  </a:lnTo>
                  <a:lnTo>
                    <a:pt x="1761" y="233"/>
                  </a:lnTo>
                  <a:lnTo>
                    <a:pt x="1806" y="233"/>
                  </a:lnTo>
                  <a:lnTo>
                    <a:pt x="1806" y="334"/>
                  </a:lnTo>
                  <a:lnTo>
                    <a:pt x="1825" y="334"/>
                  </a:lnTo>
                  <a:lnTo>
                    <a:pt x="1825" y="180"/>
                  </a:lnTo>
                  <a:lnTo>
                    <a:pt x="1894" y="204"/>
                  </a:lnTo>
                  <a:lnTo>
                    <a:pt x="1894" y="310"/>
                  </a:lnTo>
                  <a:lnTo>
                    <a:pt x="1915" y="310"/>
                  </a:lnTo>
                  <a:lnTo>
                    <a:pt x="1915" y="250"/>
                  </a:lnTo>
                  <a:lnTo>
                    <a:pt x="1946" y="250"/>
                  </a:lnTo>
                  <a:lnTo>
                    <a:pt x="1946" y="223"/>
                  </a:lnTo>
                  <a:lnTo>
                    <a:pt x="1988" y="223"/>
                  </a:lnTo>
                  <a:lnTo>
                    <a:pt x="1988" y="310"/>
                  </a:lnTo>
                  <a:lnTo>
                    <a:pt x="2022" y="310"/>
                  </a:lnTo>
                  <a:lnTo>
                    <a:pt x="2022" y="266"/>
                  </a:lnTo>
                  <a:lnTo>
                    <a:pt x="2052" y="266"/>
                  </a:lnTo>
                  <a:lnTo>
                    <a:pt x="2052" y="170"/>
                  </a:lnTo>
                  <a:lnTo>
                    <a:pt x="2064" y="161"/>
                  </a:lnTo>
                  <a:lnTo>
                    <a:pt x="2064" y="132"/>
                  </a:lnTo>
                  <a:lnTo>
                    <a:pt x="2083" y="122"/>
                  </a:lnTo>
                  <a:lnTo>
                    <a:pt x="2083" y="77"/>
                  </a:lnTo>
                  <a:lnTo>
                    <a:pt x="2085" y="122"/>
                  </a:lnTo>
                  <a:lnTo>
                    <a:pt x="2104" y="132"/>
                  </a:lnTo>
                  <a:lnTo>
                    <a:pt x="2104" y="161"/>
                  </a:lnTo>
                  <a:lnTo>
                    <a:pt x="2116" y="168"/>
                  </a:lnTo>
                  <a:lnTo>
                    <a:pt x="2116" y="293"/>
                  </a:lnTo>
                  <a:lnTo>
                    <a:pt x="2145" y="293"/>
                  </a:lnTo>
                  <a:lnTo>
                    <a:pt x="2145" y="230"/>
                  </a:lnTo>
                  <a:lnTo>
                    <a:pt x="2164" y="230"/>
                  </a:lnTo>
                  <a:lnTo>
                    <a:pt x="2164" y="204"/>
                  </a:lnTo>
                  <a:lnTo>
                    <a:pt x="2183" y="204"/>
                  </a:lnTo>
                  <a:lnTo>
                    <a:pt x="2183" y="149"/>
                  </a:lnTo>
                  <a:lnTo>
                    <a:pt x="2225" y="149"/>
                  </a:lnTo>
                  <a:lnTo>
                    <a:pt x="2225" y="235"/>
                  </a:lnTo>
                  <a:lnTo>
                    <a:pt x="2246" y="235"/>
                  </a:lnTo>
                  <a:lnTo>
                    <a:pt x="2246" y="185"/>
                  </a:lnTo>
                  <a:lnTo>
                    <a:pt x="2296" y="185"/>
                  </a:lnTo>
                  <a:lnTo>
                    <a:pt x="2296" y="168"/>
                  </a:lnTo>
                  <a:lnTo>
                    <a:pt x="2346" y="168"/>
                  </a:lnTo>
                  <a:lnTo>
                    <a:pt x="2346" y="252"/>
                  </a:lnTo>
                  <a:lnTo>
                    <a:pt x="2374" y="252"/>
                  </a:lnTo>
                  <a:lnTo>
                    <a:pt x="2374" y="372"/>
                  </a:lnTo>
                  <a:lnTo>
                    <a:pt x="0" y="372"/>
                  </a:lnTo>
                  <a:lnTo>
                    <a:pt x="0" y="372"/>
                  </a:lnTo>
                  <a:lnTo>
                    <a:pt x="0" y="372"/>
                  </a:lnTo>
                </a:path>
              </a:pathLst>
            </a:custGeom>
            <a:noFill/>
            <a:ln cap="flat" cmpd="sng" w="9525">
              <a:solidFill>
                <a:schemeClr val="lt1"/>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pic>
        <p:nvPicPr>
          <p:cNvPr id="336" name="Google Shape;336;p14"/>
          <p:cNvPicPr preferRelativeResize="0"/>
          <p:nvPr/>
        </p:nvPicPr>
        <p:blipFill rotWithShape="1">
          <a:blip r:embed="rId4">
            <a:alphaModFix/>
          </a:blip>
          <a:srcRect b="0" l="0" r="0" t="0"/>
          <a:stretch/>
        </p:blipFill>
        <p:spPr>
          <a:xfrm>
            <a:off x="121650" y="4695000"/>
            <a:ext cx="8839197" cy="448500"/>
          </a:xfrm>
          <a:prstGeom prst="rect">
            <a:avLst/>
          </a:prstGeom>
          <a:noFill/>
          <a:ln>
            <a:noFill/>
          </a:ln>
        </p:spPr>
      </p:pic>
      <p:sp>
        <p:nvSpPr>
          <p:cNvPr id="337" name="Google Shape;337;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82A"/>
        </a:solidFill>
      </p:bgPr>
    </p:bg>
    <p:spTree>
      <p:nvGrpSpPr>
        <p:cNvPr id="341" name="Shape 341"/>
        <p:cNvGrpSpPr/>
        <p:nvPr/>
      </p:nvGrpSpPr>
      <p:grpSpPr>
        <a:xfrm>
          <a:off x="0" y="0"/>
          <a:ext cx="0" cy="0"/>
          <a:chOff x="0" y="0"/>
          <a:chExt cx="0" cy="0"/>
        </a:xfrm>
      </p:grpSpPr>
      <p:sp>
        <p:nvSpPr>
          <p:cNvPr id="342" name="Google Shape;342;p15"/>
          <p:cNvSpPr txBox="1"/>
          <p:nvPr/>
        </p:nvSpPr>
        <p:spPr>
          <a:xfrm>
            <a:off x="265826" y="345950"/>
            <a:ext cx="6881400" cy="408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chemeClr val="lt1"/>
                </a:solidFill>
                <a:latin typeface="Microsoft Yahei"/>
                <a:ea typeface="Microsoft Yahei"/>
                <a:cs typeface="Microsoft Yahei"/>
                <a:sym typeface="Microsoft Yahei"/>
              </a:rPr>
              <a:t>SOC_Name</a:t>
            </a:r>
            <a:r>
              <a:rPr b="1" i="0" lang="en" sz="2200" u="none" cap="none" strike="noStrike">
                <a:solidFill>
                  <a:srgbClr val="FFFFFF"/>
                </a:solidFill>
                <a:latin typeface="Microsoft Yahei"/>
                <a:ea typeface="Microsoft Yahei"/>
                <a:cs typeface="Microsoft Yahei"/>
                <a:sym typeface="Microsoft Yahei"/>
              </a:rPr>
              <a:t>: Standard Occupational Classification </a:t>
            </a:r>
            <a:endParaRPr b="1" i="0" sz="2200" u="none" cap="none" strike="noStrike">
              <a:solidFill>
                <a:srgbClr val="FFFFFF"/>
              </a:solidFill>
              <a:latin typeface="Microsoft Yahei"/>
              <a:ea typeface="Microsoft Yahei"/>
              <a:cs typeface="Microsoft Yahei"/>
              <a:sym typeface="Microsoft Yahei"/>
            </a:endParaRPr>
          </a:p>
        </p:txBody>
      </p:sp>
      <p:pic>
        <p:nvPicPr>
          <p:cNvPr id="343" name="Google Shape;343;p15"/>
          <p:cNvPicPr preferRelativeResize="0"/>
          <p:nvPr/>
        </p:nvPicPr>
        <p:blipFill rotWithShape="1">
          <a:blip r:embed="rId3">
            <a:alphaModFix/>
          </a:blip>
          <a:srcRect b="0" l="0" r="0" t="0"/>
          <a:stretch/>
        </p:blipFill>
        <p:spPr>
          <a:xfrm>
            <a:off x="119438" y="1231675"/>
            <a:ext cx="8905123" cy="2927475"/>
          </a:xfrm>
          <a:prstGeom prst="rect">
            <a:avLst/>
          </a:prstGeom>
          <a:noFill/>
          <a:ln>
            <a:noFill/>
          </a:ln>
        </p:spPr>
      </p:pic>
      <p:pic>
        <p:nvPicPr>
          <p:cNvPr id="344" name="Google Shape;344;p15"/>
          <p:cNvPicPr preferRelativeResize="0"/>
          <p:nvPr/>
        </p:nvPicPr>
        <p:blipFill rotWithShape="1">
          <a:blip r:embed="rId4">
            <a:alphaModFix/>
          </a:blip>
          <a:srcRect b="0" l="0" r="0" t="0"/>
          <a:stretch/>
        </p:blipFill>
        <p:spPr>
          <a:xfrm>
            <a:off x="5587050" y="2110625"/>
            <a:ext cx="3373800" cy="1823914"/>
          </a:xfrm>
          <a:prstGeom prst="rect">
            <a:avLst/>
          </a:prstGeom>
          <a:noFill/>
          <a:ln>
            <a:noFill/>
          </a:ln>
        </p:spPr>
      </p:pic>
      <p:pic>
        <p:nvPicPr>
          <p:cNvPr id="345" name="Google Shape;345;p15"/>
          <p:cNvPicPr preferRelativeResize="0"/>
          <p:nvPr/>
        </p:nvPicPr>
        <p:blipFill rotWithShape="1">
          <a:blip r:embed="rId5">
            <a:alphaModFix/>
          </a:blip>
          <a:srcRect b="0" l="0" r="0" t="0"/>
          <a:stretch/>
        </p:blipFill>
        <p:spPr>
          <a:xfrm>
            <a:off x="152400" y="4695000"/>
            <a:ext cx="8839197" cy="448500"/>
          </a:xfrm>
          <a:prstGeom prst="rect">
            <a:avLst/>
          </a:prstGeom>
          <a:noFill/>
          <a:ln>
            <a:noFill/>
          </a:ln>
        </p:spPr>
      </p:pic>
      <p:sp>
        <p:nvSpPr>
          <p:cNvPr id="346" name="Google Shape;346;p1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82A"/>
        </a:solidFill>
      </p:bgPr>
    </p:bg>
    <p:spTree>
      <p:nvGrpSpPr>
        <p:cNvPr id="350" name="Shape 350"/>
        <p:cNvGrpSpPr/>
        <p:nvPr/>
      </p:nvGrpSpPr>
      <p:grpSpPr>
        <a:xfrm>
          <a:off x="0" y="0"/>
          <a:ext cx="0" cy="0"/>
          <a:chOff x="0" y="0"/>
          <a:chExt cx="0" cy="0"/>
        </a:xfrm>
      </p:grpSpPr>
      <p:pic>
        <p:nvPicPr>
          <p:cNvPr id="351" name="Google Shape;351;p16"/>
          <p:cNvPicPr preferRelativeResize="0"/>
          <p:nvPr/>
        </p:nvPicPr>
        <p:blipFill rotWithShape="1">
          <a:blip r:embed="rId3">
            <a:alphaModFix amt="17000"/>
          </a:blip>
          <a:srcRect b="0" l="0" r="0" t="0"/>
          <a:stretch/>
        </p:blipFill>
        <p:spPr>
          <a:xfrm>
            <a:off x="14800" y="286956"/>
            <a:ext cx="9114399" cy="4569588"/>
          </a:xfrm>
          <a:prstGeom prst="rect">
            <a:avLst/>
          </a:prstGeom>
          <a:noFill/>
          <a:ln>
            <a:noFill/>
          </a:ln>
        </p:spPr>
      </p:pic>
      <p:sp>
        <p:nvSpPr>
          <p:cNvPr id="352" name="Google Shape;352;p16"/>
          <p:cNvSpPr txBox="1"/>
          <p:nvPr/>
        </p:nvSpPr>
        <p:spPr>
          <a:xfrm>
            <a:off x="252064" y="345949"/>
            <a:ext cx="5341800" cy="408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FFFFFF"/>
                </a:solidFill>
                <a:latin typeface="Microsoft Yahei"/>
                <a:ea typeface="Microsoft Yahei"/>
                <a:cs typeface="Microsoft Yahei"/>
                <a:sym typeface="Microsoft Yahei"/>
              </a:rPr>
              <a:t>SOC_Name</a:t>
            </a:r>
            <a:endParaRPr b="1" i="0" sz="2200" u="none" cap="none" strike="noStrike">
              <a:solidFill>
                <a:srgbClr val="FFFFFF"/>
              </a:solidFill>
              <a:latin typeface="Microsoft Yahei"/>
              <a:ea typeface="Microsoft Yahei"/>
              <a:cs typeface="Microsoft Yahei"/>
              <a:sym typeface="Microsoft Yahei"/>
            </a:endParaRPr>
          </a:p>
        </p:txBody>
      </p:sp>
      <p:sp>
        <p:nvSpPr>
          <p:cNvPr id="353" name="Google Shape;353;p16"/>
          <p:cNvSpPr/>
          <p:nvPr/>
        </p:nvSpPr>
        <p:spPr>
          <a:xfrm>
            <a:off x="1010270" y="1378550"/>
            <a:ext cx="1339500" cy="1057500"/>
          </a:xfrm>
          <a:prstGeom prst="roundRect">
            <a:avLst>
              <a:gd fmla="val 16667" name="adj"/>
            </a:avLst>
          </a:prstGeom>
          <a:noFill/>
          <a:ln cap="flat" cmpd="sng" w="635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500"/>
              <a:buFont typeface="Arial"/>
              <a:buNone/>
            </a:pPr>
            <a:r>
              <a:rPr b="1" i="0" lang="en" sz="1500" u="none" cap="none" strike="noStrike">
                <a:solidFill>
                  <a:srgbClr val="FFFFFF"/>
                </a:solidFill>
                <a:latin typeface="Times New Roman"/>
                <a:ea typeface="Times New Roman"/>
                <a:cs typeface="Times New Roman"/>
                <a:sym typeface="Times New Roman"/>
              </a:rPr>
              <a:t>   17702 </a:t>
            </a:r>
            <a:br>
              <a:rPr b="1" i="0" lang="en" sz="1500" u="none" cap="none" strike="noStrike">
                <a:solidFill>
                  <a:srgbClr val="FFFFFF"/>
                </a:solidFill>
                <a:latin typeface="Times New Roman"/>
                <a:ea typeface="Times New Roman"/>
                <a:cs typeface="Times New Roman"/>
                <a:sym typeface="Times New Roman"/>
              </a:rPr>
            </a:br>
            <a:r>
              <a:rPr b="1" i="0" lang="en" sz="1500" u="none" cap="none" strike="noStrike">
                <a:solidFill>
                  <a:srgbClr val="FFFFFF"/>
                </a:solidFill>
                <a:latin typeface="Times New Roman"/>
                <a:ea typeface="Times New Roman"/>
                <a:cs typeface="Times New Roman"/>
                <a:sym typeface="Times New Roman"/>
              </a:rPr>
              <a:t>   Missing </a:t>
            </a:r>
            <a:br>
              <a:rPr b="1" i="0" lang="en" sz="1500" u="none" cap="none" strike="noStrike">
                <a:solidFill>
                  <a:srgbClr val="FFFFFF"/>
                </a:solidFill>
                <a:latin typeface="Times New Roman"/>
                <a:ea typeface="Times New Roman"/>
                <a:cs typeface="Times New Roman"/>
                <a:sym typeface="Times New Roman"/>
              </a:rPr>
            </a:br>
            <a:r>
              <a:rPr b="1" i="0" lang="en" sz="1500" u="none" cap="none" strike="noStrike">
                <a:solidFill>
                  <a:srgbClr val="FFFFFF"/>
                </a:solidFill>
                <a:latin typeface="Times New Roman"/>
                <a:ea typeface="Times New Roman"/>
                <a:cs typeface="Times New Roman"/>
                <a:sym typeface="Times New Roman"/>
              </a:rPr>
              <a:t>   Values</a:t>
            </a:r>
            <a:endParaRPr b="0" i="0" sz="1400" u="none" cap="none" strike="noStrike">
              <a:solidFill>
                <a:srgbClr val="FFFFFF"/>
              </a:solidFill>
              <a:latin typeface="Times New Roman"/>
              <a:ea typeface="Times New Roman"/>
              <a:cs typeface="Times New Roman"/>
              <a:sym typeface="Times New Roman"/>
            </a:endParaRPr>
          </a:p>
        </p:txBody>
      </p:sp>
      <p:sp>
        <p:nvSpPr>
          <p:cNvPr id="354" name="Google Shape;354;p16"/>
          <p:cNvSpPr/>
          <p:nvPr/>
        </p:nvSpPr>
        <p:spPr>
          <a:xfrm>
            <a:off x="2940905" y="1378550"/>
            <a:ext cx="1339500" cy="1057500"/>
          </a:xfrm>
          <a:prstGeom prst="roundRect">
            <a:avLst>
              <a:gd fmla="val 16667" name="adj"/>
            </a:avLst>
          </a:prstGeom>
          <a:noFill/>
          <a:ln cap="flat" cmpd="sng" w="63500">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500"/>
              <a:buFont typeface="Arial"/>
              <a:buNone/>
            </a:pPr>
            <a:r>
              <a:t/>
            </a:r>
            <a:endParaRPr b="1" i="0" sz="1500" u="none" cap="none" strike="noStrike">
              <a:solidFill>
                <a:srgbClr val="FFFF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FFFFFF"/>
                </a:solidFill>
                <a:latin typeface="Times New Roman"/>
                <a:ea typeface="Times New Roman"/>
                <a:cs typeface="Times New Roman"/>
                <a:sym typeface="Times New Roman"/>
              </a:rPr>
              <a:t> 1. Without</a:t>
            </a:r>
            <a:endParaRPr b="1" i="0" sz="1500" u="none" cap="none" strike="noStrike">
              <a:solidFill>
                <a:srgbClr val="FFFF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FFFFFF"/>
                </a:solidFill>
                <a:latin typeface="Times New Roman"/>
                <a:ea typeface="Times New Roman"/>
                <a:cs typeface="Times New Roman"/>
                <a:sym typeface="Times New Roman"/>
              </a:rPr>
              <a:t> Soc_name,</a:t>
            </a:r>
            <a:endParaRPr b="1" i="0" sz="1500" u="none" cap="none" strike="noStrike">
              <a:solidFill>
                <a:srgbClr val="FFFF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FFFFFF"/>
                </a:solidFill>
                <a:latin typeface="Times New Roman"/>
                <a:ea typeface="Times New Roman"/>
                <a:cs typeface="Times New Roman"/>
                <a:sym typeface="Times New Roman"/>
              </a:rPr>
              <a:t> but with </a:t>
            </a:r>
            <a:endParaRPr b="1" i="0" sz="1500" u="none" cap="none" strike="noStrike">
              <a:solidFill>
                <a:srgbClr val="FFFF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500"/>
              <a:buFont typeface="Arial"/>
              <a:buNone/>
            </a:pPr>
            <a:r>
              <a:rPr b="1" i="0" lang="en" sz="1500" u="none" cap="none" strike="noStrike">
                <a:solidFill>
                  <a:srgbClr val="FFFFFF"/>
                </a:solidFill>
                <a:latin typeface="Times New Roman"/>
                <a:ea typeface="Times New Roman"/>
                <a:cs typeface="Times New Roman"/>
                <a:sym typeface="Times New Roman"/>
              </a:rPr>
              <a:t> job_title</a:t>
            </a:r>
            <a:endParaRPr b="1" i="0" sz="1500" u="none" cap="none" strike="noStrike">
              <a:solidFill>
                <a:srgbClr val="FFFF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FFFFFF"/>
              </a:solidFill>
              <a:latin typeface="Times New Roman"/>
              <a:ea typeface="Times New Roman"/>
              <a:cs typeface="Times New Roman"/>
              <a:sym typeface="Times New Roman"/>
            </a:endParaRPr>
          </a:p>
        </p:txBody>
      </p:sp>
      <p:sp>
        <p:nvSpPr>
          <p:cNvPr id="355" name="Google Shape;355;p16"/>
          <p:cNvSpPr/>
          <p:nvPr/>
        </p:nvSpPr>
        <p:spPr>
          <a:xfrm rot="10800000">
            <a:off x="3614972" y="705517"/>
            <a:ext cx="1563606" cy="569811"/>
          </a:xfrm>
          <a:custGeom>
            <a:rect b="b" l="l" r="r" t="t"/>
            <a:pathLst>
              <a:path extrusionOk="0" h="176" w="487">
                <a:moveTo>
                  <a:pt x="54" y="25"/>
                </a:moveTo>
                <a:cubicBezTo>
                  <a:pt x="40" y="19"/>
                  <a:pt x="26" y="11"/>
                  <a:pt x="13" y="0"/>
                </a:cubicBezTo>
                <a:cubicBezTo>
                  <a:pt x="6" y="16"/>
                  <a:pt x="2" y="33"/>
                  <a:pt x="0" y="52"/>
                </a:cubicBezTo>
                <a:cubicBezTo>
                  <a:pt x="0" y="52"/>
                  <a:pt x="0" y="51"/>
                  <a:pt x="0" y="50"/>
                </a:cubicBezTo>
                <a:cubicBezTo>
                  <a:pt x="1" y="49"/>
                  <a:pt x="1" y="47"/>
                  <a:pt x="3" y="45"/>
                </a:cubicBezTo>
                <a:cubicBezTo>
                  <a:pt x="5" y="40"/>
                  <a:pt x="8" y="35"/>
                  <a:pt x="14" y="31"/>
                </a:cubicBezTo>
                <a:cubicBezTo>
                  <a:pt x="14" y="31"/>
                  <a:pt x="14" y="33"/>
                  <a:pt x="15" y="35"/>
                </a:cubicBezTo>
                <a:cubicBezTo>
                  <a:pt x="16" y="37"/>
                  <a:pt x="17" y="38"/>
                  <a:pt x="17" y="40"/>
                </a:cubicBezTo>
                <a:cubicBezTo>
                  <a:pt x="18" y="41"/>
                  <a:pt x="19" y="43"/>
                  <a:pt x="20" y="44"/>
                </a:cubicBezTo>
                <a:cubicBezTo>
                  <a:pt x="20" y="46"/>
                  <a:pt x="20" y="46"/>
                  <a:pt x="20" y="46"/>
                </a:cubicBezTo>
                <a:cubicBezTo>
                  <a:pt x="21" y="46"/>
                  <a:pt x="21" y="46"/>
                  <a:pt x="21" y="46"/>
                </a:cubicBezTo>
                <a:cubicBezTo>
                  <a:pt x="21" y="47"/>
                  <a:pt x="21" y="47"/>
                  <a:pt x="21" y="47"/>
                </a:cubicBezTo>
                <a:cubicBezTo>
                  <a:pt x="25" y="54"/>
                  <a:pt x="25" y="54"/>
                  <a:pt x="25" y="54"/>
                </a:cubicBezTo>
                <a:cubicBezTo>
                  <a:pt x="30" y="63"/>
                  <a:pt x="36" y="71"/>
                  <a:pt x="42" y="79"/>
                </a:cubicBezTo>
                <a:cubicBezTo>
                  <a:pt x="48" y="87"/>
                  <a:pt x="55" y="94"/>
                  <a:pt x="62" y="101"/>
                </a:cubicBezTo>
                <a:cubicBezTo>
                  <a:pt x="69" y="108"/>
                  <a:pt x="76" y="115"/>
                  <a:pt x="84" y="121"/>
                </a:cubicBezTo>
                <a:cubicBezTo>
                  <a:pt x="92" y="127"/>
                  <a:pt x="100" y="132"/>
                  <a:pt x="108" y="137"/>
                </a:cubicBezTo>
                <a:cubicBezTo>
                  <a:pt x="110" y="139"/>
                  <a:pt x="112" y="140"/>
                  <a:pt x="115" y="141"/>
                </a:cubicBezTo>
                <a:cubicBezTo>
                  <a:pt x="118" y="143"/>
                  <a:pt x="118" y="143"/>
                  <a:pt x="118" y="143"/>
                </a:cubicBezTo>
                <a:cubicBezTo>
                  <a:pt x="119" y="143"/>
                  <a:pt x="120" y="144"/>
                  <a:pt x="121" y="144"/>
                </a:cubicBezTo>
                <a:cubicBezTo>
                  <a:pt x="123" y="145"/>
                  <a:pt x="125" y="147"/>
                  <a:pt x="127" y="148"/>
                </a:cubicBezTo>
                <a:cubicBezTo>
                  <a:pt x="129" y="149"/>
                  <a:pt x="132" y="150"/>
                  <a:pt x="134" y="151"/>
                </a:cubicBezTo>
                <a:cubicBezTo>
                  <a:pt x="135" y="151"/>
                  <a:pt x="136" y="152"/>
                  <a:pt x="137" y="152"/>
                </a:cubicBezTo>
                <a:cubicBezTo>
                  <a:pt x="140" y="154"/>
                  <a:pt x="140" y="154"/>
                  <a:pt x="140" y="154"/>
                </a:cubicBezTo>
                <a:cubicBezTo>
                  <a:pt x="142" y="154"/>
                  <a:pt x="144" y="155"/>
                  <a:pt x="147" y="156"/>
                </a:cubicBezTo>
                <a:cubicBezTo>
                  <a:pt x="151" y="158"/>
                  <a:pt x="155" y="160"/>
                  <a:pt x="160" y="161"/>
                </a:cubicBezTo>
                <a:cubicBezTo>
                  <a:pt x="169" y="164"/>
                  <a:pt x="178" y="166"/>
                  <a:pt x="186" y="169"/>
                </a:cubicBezTo>
                <a:cubicBezTo>
                  <a:pt x="204" y="173"/>
                  <a:pt x="222" y="175"/>
                  <a:pt x="239" y="176"/>
                </a:cubicBezTo>
                <a:cubicBezTo>
                  <a:pt x="244" y="176"/>
                  <a:pt x="248" y="176"/>
                  <a:pt x="252" y="176"/>
                </a:cubicBezTo>
                <a:cubicBezTo>
                  <a:pt x="254" y="176"/>
                  <a:pt x="256" y="176"/>
                  <a:pt x="259" y="176"/>
                </a:cubicBezTo>
                <a:cubicBezTo>
                  <a:pt x="260" y="176"/>
                  <a:pt x="261" y="176"/>
                  <a:pt x="262" y="176"/>
                </a:cubicBezTo>
                <a:cubicBezTo>
                  <a:pt x="263" y="176"/>
                  <a:pt x="264" y="176"/>
                  <a:pt x="265" y="176"/>
                </a:cubicBezTo>
                <a:cubicBezTo>
                  <a:pt x="267" y="176"/>
                  <a:pt x="269" y="176"/>
                  <a:pt x="271" y="175"/>
                </a:cubicBezTo>
                <a:cubicBezTo>
                  <a:pt x="273" y="175"/>
                  <a:pt x="275" y="175"/>
                  <a:pt x="277" y="175"/>
                </a:cubicBezTo>
                <a:cubicBezTo>
                  <a:pt x="282" y="175"/>
                  <a:pt x="286" y="174"/>
                  <a:pt x="290" y="174"/>
                </a:cubicBezTo>
                <a:cubicBezTo>
                  <a:pt x="306" y="172"/>
                  <a:pt x="321" y="168"/>
                  <a:pt x="336" y="164"/>
                </a:cubicBezTo>
                <a:cubicBezTo>
                  <a:pt x="365" y="155"/>
                  <a:pt x="390" y="142"/>
                  <a:pt x="410" y="128"/>
                </a:cubicBezTo>
                <a:cubicBezTo>
                  <a:pt x="420" y="121"/>
                  <a:pt x="429" y="113"/>
                  <a:pt x="437" y="106"/>
                </a:cubicBezTo>
                <a:cubicBezTo>
                  <a:pt x="445" y="99"/>
                  <a:pt x="452" y="91"/>
                  <a:pt x="457" y="85"/>
                </a:cubicBezTo>
                <a:cubicBezTo>
                  <a:pt x="469" y="71"/>
                  <a:pt x="476" y="59"/>
                  <a:pt x="481" y="50"/>
                </a:cubicBezTo>
                <a:cubicBezTo>
                  <a:pt x="482" y="48"/>
                  <a:pt x="483" y="46"/>
                  <a:pt x="484" y="45"/>
                </a:cubicBezTo>
                <a:cubicBezTo>
                  <a:pt x="485" y="43"/>
                  <a:pt x="485" y="42"/>
                  <a:pt x="486" y="41"/>
                </a:cubicBezTo>
                <a:cubicBezTo>
                  <a:pt x="487" y="38"/>
                  <a:pt x="487" y="37"/>
                  <a:pt x="487" y="37"/>
                </a:cubicBezTo>
                <a:cubicBezTo>
                  <a:pt x="471" y="30"/>
                  <a:pt x="471" y="30"/>
                  <a:pt x="471" y="30"/>
                </a:cubicBezTo>
                <a:cubicBezTo>
                  <a:pt x="471" y="30"/>
                  <a:pt x="471" y="31"/>
                  <a:pt x="470" y="33"/>
                </a:cubicBezTo>
                <a:cubicBezTo>
                  <a:pt x="469" y="34"/>
                  <a:pt x="468" y="35"/>
                  <a:pt x="468" y="37"/>
                </a:cubicBezTo>
                <a:cubicBezTo>
                  <a:pt x="467" y="38"/>
                  <a:pt x="466" y="40"/>
                  <a:pt x="465" y="42"/>
                </a:cubicBezTo>
                <a:cubicBezTo>
                  <a:pt x="461" y="50"/>
                  <a:pt x="454" y="61"/>
                  <a:pt x="443" y="73"/>
                </a:cubicBezTo>
                <a:cubicBezTo>
                  <a:pt x="433" y="86"/>
                  <a:pt x="418" y="100"/>
                  <a:pt x="399" y="114"/>
                </a:cubicBezTo>
                <a:cubicBezTo>
                  <a:pt x="389" y="120"/>
                  <a:pt x="379" y="126"/>
                  <a:pt x="367" y="132"/>
                </a:cubicBezTo>
                <a:cubicBezTo>
                  <a:pt x="361" y="135"/>
                  <a:pt x="355" y="138"/>
                  <a:pt x="349" y="140"/>
                </a:cubicBezTo>
                <a:cubicBezTo>
                  <a:pt x="347" y="141"/>
                  <a:pt x="345" y="141"/>
                  <a:pt x="344" y="142"/>
                </a:cubicBezTo>
                <a:cubicBezTo>
                  <a:pt x="342" y="143"/>
                  <a:pt x="340" y="143"/>
                  <a:pt x="339" y="144"/>
                </a:cubicBezTo>
                <a:cubicBezTo>
                  <a:pt x="335" y="145"/>
                  <a:pt x="332" y="146"/>
                  <a:pt x="329" y="147"/>
                </a:cubicBezTo>
                <a:cubicBezTo>
                  <a:pt x="315" y="151"/>
                  <a:pt x="300" y="154"/>
                  <a:pt x="285" y="156"/>
                </a:cubicBezTo>
                <a:cubicBezTo>
                  <a:pt x="283" y="156"/>
                  <a:pt x="281" y="156"/>
                  <a:pt x="279" y="157"/>
                </a:cubicBezTo>
                <a:cubicBezTo>
                  <a:pt x="277" y="157"/>
                  <a:pt x="275" y="157"/>
                  <a:pt x="273" y="157"/>
                </a:cubicBezTo>
                <a:cubicBezTo>
                  <a:pt x="272" y="157"/>
                  <a:pt x="271" y="157"/>
                  <a:pt x="270" y="157"/>
                </a:cubicBezTo>
                <a:cubicBezTo>
                  <a:pt x="269" y="157"/>
                  <a:pt x="268" y="158"/>
                  <a:pt x="267" y="158"/>
                </a:cubicBezTo>
                <a:cubicBezTo>
                  <a:pt x="265" y="158"/>
                  <a:pt x="263" y="158"/>
                  <a:pt x="261" y="158"/>
                </a:cubicBezTo>
                <a:cubicBezTo>
                  <a:pt x="253" y="158"/>
                  <a:pt x="245" y="158"/>
                  <a:pt x="237" y="158"/>
                </a:cubicBezTo>
                <a:cubicBezTo>
                  <a:pt x="221" y="157"/>
                  <a:pt x="204" y="154"/>
                  <a:pt x="187" y="150"/>
                </a:cubicBezTo>
                <a:cubicBezTo>
                  <a:pt x="185" y="150"/>
                  <a:pt x="183" y="149"/>
                  <a:pt x="181" y="149"/>
                </a:cubicBezTo>
                <a:cubicBezTo>
                  <a:pt x="179" y="148"/>
                  <a:pt x="176" y="147"/>
                  <a:pt x="174" y="147"/>
                </a:cubicBezTo>
                <a:cubicBezTo>
                  <a:pt x="171" y="146"/>
                  <a:pt x="171" y="146"/>
                  <a:pt x="171" y="146"/>
                </a:cubicBezTo>
                <a:cubicBezTo>
                  <a:pt x="168" y="145"/>
                  <a:pt x="168" y="145"/>
                  <a:pt x="168" y="145"/>
                </a:cubicBezTo>
                <a:cubicBezTo>
                  <a:pt x="166" y="144"/>
                  <a:pt x="164" y="143"/>
                  <a:pt x="162" y="143"/>
                </a:cubicBezTo>
                <a:cubicBezTo>
                  <a:pt x="160" y="142"/>
                  <a:pt x="158" y="141"/>
                  <a:pt x="156" y="140"/>
                </a:cubicBezTo>
                <a:cubicBezTo>
                  <a:pt x="153" y="139"/>
                  <a:pt x="153" y="139"/>
                  <a:pt x="153" y="139"/>
                </a:cubicBezTo>
                <a:cubicBezTo>
                  <a:pt x="150" y="138"/>
                  <a:pt x="150" y="138"/>
                  <a:pt x="150" y="138"/>
                </a:cubicBezTo>
                <a:cubicBezTo>
                  <a:pt x="148" y="137"/>
                  <a:pt x="145" y="136"/>
                  <a:pt x="143" y="135"/>
                </a:cubicBezTo>
                <a:cubicBezTo>
                  <a:pt x="141" y="134"/>
                  <a:pt x="139" y="133"/>
                  <a:pt x="137" y="132"/>
                </a:cubicBezTo>
                <a:cubicBezTo>
                  <a:pt x="129" y="128"/>
                  <a:pt x="121" y="124"/>
                  <a:pt x="114" y="119"/>
                </a:cubicBezTo>
                <a:cubicBezTo>
                  <a:pt x="111" y="118"/>
                  <a:pt x="111" y="118"/>
                  <a:pt x="111" y="118"/>
                </a:cubicBezTo>
                <a:cubicBezTo>
                  <a:pt x="110" y="117"/>
                  <a:pt x="109" y="116"/>
                  <a:pt x="108" y="116"/>
                </a:cubicBezTo>
                <a:cubicBezTo>
                  <a:pt x="106" y="114"/>
                  <a:pt x="104" y="113"/>
                  <a:pt x="102" y="112"/>
                </a:cubicBezTo>
                <a:cubicBezTo>
                  <a:pt x="99" y="109"/>
                  <a:pt x="95" y="106"/>
                  <a:pt x="91" y="104"/>
                </a:cubicBezTo>
                <a:cubicBezTo>
                  <a:pt x="88" y="101"/>
                  <a:pt x="84" y="98"/>
                  <a:pt x="81" y="95"/>
                </a:cubicBezTo>
                <a:cubicBezTo>
                  <a:pt x="79" y="93"/>
                  <a:pt x="77" y="91"/>
                  <a:pt x="76" y="90"/>
                </a:cubicBezTo>
                <a:cubicBezTo>
                  <a:pt x="75" y="89"/>
                  <a:pt x="75" y="89"/>
                  <a:pt x="75" y="89"/>
                </a:cubicBezTo>
                <a:cubicBezTo>
                  <a:pt x="73" y="87"/>
                  <a:pt x="73" y="87"/>
                  <a:pt x="73" y="87"/>
                </a:cubicBezTo>
                <a:cubicBezTo>
                  <a:pt x="71" y="85"/>
                  <a:pt x="71" y="85"/>
                  <a:pt x="71" y="85"/>
                </a:cubicBezTo>
                <a:cubicBezTo>
                  <a:pt x="64" y="78"/>
                  <a:pt x="58" y="71"/>
                  <a:pt x="53" y="64"/>
                </a:cubicBezTo>
                <a:cubicBezTo>
                  <a:pt x="47" y="56"/>
                  <a:pt x="42" y="48"/>
                  <a:pt x="38" y="40"/>
                </a:cubicBezTo>
                <a:cubicBezTo>
                  <a:pt x="38" y="40"/>
                  <a:pt x="37" y="39"/>
                  <a:pt x="37" y="39"/>
                </a:cubicBezTo>
                <a:cubicBezTo>
                  <a:pt x="37" y="38"/>
                  <a:pt x="37" y="38"/>
                  <a:pt x="37" y="38"/>
                </a:cubicBezTo>
                <a:cubicBezTo>
                  <a:pt x="37" y="38"/>
                  <a:pt x="37" y="38"/>
                  <a:pt x="37" y="38"/>
                </a:cubicBezTo>
                <a:cubicBezTo>
                  <a:pt x="37" y="37"/>
                  <a:pt x="37" y="37"/>
                  <a:pt x="37" y="37"/>
                </a:cubicBezTo>
                <a:cubicBezTo>
                  <a:pt x="36" y="37"/>
                  <a:pt x="36" y="37"/>
                  <a:pt x="36" y="37"/>
                </a:cubicBezTo>
                <a:cubicBezTo>
                  <a:pt x="36" y="36"/>
                  <a:pt x="36" y="36"/>
                  <a:pt x="36" y="36"/>
                </a:cubicBezTo>
                <a:cubicBezTo>
                  <a:pt x="35" y="35"/>
                  <a:pt x="34" y="33"/>
                  <a:pt x="34" y="32"/>
                </a:cubicBezTo>
                <a:cubicBezTo>
                  <a:pt x="33" y="30"/>
                  <a:pt x="32" y="29"/>
                  <a:pt x="32" y="28"/>
                </a:cubicBezTo>
                <a:cubicBezTo>
                  <a:pt x="31" y="26"/>
                  <a:pt x="30" y="24"/>
                  <a:pt x="30" y="24"/>
                </a:cubicBezTo>
                <a:cubicBezTo>
                  <a:pt x="34" y="23"/>
                  <a:pt x="37" y="23"/>
                  <a:pt x="41" y="23"/>
                </a:cubicBezTo>
                <a:cubicBezTo>
                  <a:pt x="43" y="23"/>
                  <a:pt x="45" y="24"/>
                  <a:pt x="48" y="24"/>
                </a:cubicBezTo>
                <a:cubicBezTo>
                  <a:pt x="50" y="24"/>
                  <a:pt x="52" y="24"/>
                  <a:pt x="54" y="25"/>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356" name="Google Shape;356;p16"/>
          <p:cNvSpPr/>
          <p:nvPr/>
        </p:nvSpPr>
        <p:spPr>
          <a:xfrm>
            <a:off x="4875047" y="1378550"/>
            <a:ext cx="1339500" cy="1057500"/>
          </a:xfrm>
          <a:prstGeom prst="roundRect">
            <a:avLst>
              <a:gd fmla="val 16667" name="adj"/>
            </a:avLst>
          </a:prstGeom>
          <a:noFill/>
          <a:ln cap="flat" cmpd="sng" w="635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FFFFFF"/>
                </a:solidFill>
                <a:latin typeface="Times New Roman"/>
                <a:ea typeface="Times New Roman"/>
                <a:cs typeface="Times New Roman"/>
                <a:sym typeface="Times New Roman"/>
              </a:rPr>
              <a:t> 2. With </a:t>
            </a:r>
            <a:endParaRPr b="1" i="0" sz="1500" u="none" cap="none" strike="noStrike">
              <a:solidFill>
                <a:srgbClr val="FFFF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500"/>
              <a:buFont typeface="Arial"/>
              <a:buNone/>
            </a:pPr>
            <a:r>
              <a:rPr b="1" i="0" lang="en" sz="1500" u="none" cap="none" strike="noStrike">
                <a:solidFill>
                  <a:srgbClr val="FFFFFF"/>
                </a:solidFill>
                <a:latin typeface="Times New Roman"/>
                <a:ea typeface="Times New Roman"/>
                <a:cs typeface="Times New Roman"/>
                <a:sym typeface="Times New Roman"/>
              </a:rPr>
              <a:t> soc_name</a:t>
            </a:r>
            <a:endParaRPr b="1" i="0" sz="1500" u="none" cap="none" strike="noStrike">
              <a:solidFill>
                <a:srgbClr val="FFFFFF"/>
              </a:solidFill>
              <a:latin typeface="Times New Roman"/>
              <a:ea typeface="Times New Roman"/>
              <a:cs typeface="Times New Roman"/>
              <a:sym typeface="Times New Roman"/>
            </a:endParaRPr>
          </a:p>
        </p:txBody>
      </p:sp>
      <p:sp>
        <p:nvSpPr>
          <p:cNvPr id="357" name="Google Shape;357;p16"/>
          <p:cNvSpPr/>
          <p:nvPr/>
        </p:nvSpPr>
        <p:spPr>
          <a:xfrm>
            <a:off x="6809702" y="1378550"/>
            <a:ext cx="1339500" cy="1057500"/>
          </a:xfrm>
          <a:prstGeom prst="roundRect">
            <a:avLst>
              <a:gd fmla="val 16667" name="adj"/>
            </a:avLst>
          </a:prstGeom>
          <a:noFill/>
          <a:ln cap="flat" cmpd="sng" w="63500">
            <a:solidFill>
              <a:schemeClr val="accent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FFFFFF"/>
                </a:solidFill>
                <a:latin typeface="Times New Roman"/>
                <a:ea typeface="Times New Roman"/>
                <a:cs typeface="Times New Roman"/>
                <a:sym typeface="Times New Roman"/>
              </a:rPr>
              <a:t>  Combine </a:t>
            </a:r>
            <a:endParaRPr b="1" i="0" sz="1500" u="none" cap="none" strike="noStrike">
              <a:solidFill>
                <a:srgbClr val="FFFF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FFFFFF"/>
                </a:solidFill>
                <a:latin typeface="Times New Roman"/>
                <a:ea typeface="Times New Roman"/>
                <a:cs typeface="Times New Roman"/>
                <a:sym typeface="Times New Roman"/>
              </a:rPr>
              <a:t>  &amp; </a:t>
            </a:r>
            <a:endParaRPr b="1" i="0" sz="1500" u="none" cap="none" strike="noStrike">
              <a:solidFill>
                <a:srgbClr val="FFFF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500"/>
              <a:buFont typeface="Arial"/>
              <a:buNone/>
            </a:pPr>
            <a:r>
              <a:rPr b="1" i="0" lang="en" sz="1500" u="none" cap="none" strike="noStrike">
                <a:solidFill>
                  <a:srgbClr val="FFFFFF"/>
                </a:solidFill>
                <a:latin typeface="Times New Roman"/>
                <a:ea typeface="Times New Roman"/>
                <a:cs typeface="Times New Roman"/>
                <a:sym typeface="Times New Roman"/>
              </a:rPr>
              <a:t>  Drop</a:t>
            </a:r>
            <a:endParaRPr b="1" i="0" sz="1500" u="none" cap="none" strike="noStrike">
              <a:solidFill>
                <a:srgbClr val="FFFFFF"/>
              </a:solidFill>
              <a:latin typeface="Times New Roman"/>
              <a:ea typeface="Times New Roman"/>
              <a:cs typeface="Times New Roman"/>
              <a:sym typeface="Times New Roman"/>
            </a:endParaRPr>
          </a:p>
        </p:txBody>
      </p:sp>
      <p:grpSp>
        <p:nvGrpSpPr>
          <p:cNvPr id="358" name="Google Shape;358;p16"/>
          <p:cNvGrpSpPr/>
          <p:nvPr/>
        </p:nvGrpSpPr>
        <p:grpSpPr>
          <a:xfrm>
            <a:off x="498071" y="2874369"/>
            <a:ext cx="382157" cy="405318"/>
            <a:chOff x="7404100" y="3633788"/>
            <a:chExt cx="628651" cy="666751"/>
          </a:xfrm>
        </p:grpSpPr>
        <p:sp>
          <p:nvSpPr>
            <p:cNvPr id="359" name="Google Shape;359;p16"/>
            <p:cNvSpPr/>
            <p:nvPr/>
          </p:nvSpPr>
          <p:spPr>
            <a:xfrm>
              <a:off x="7404100" y="3870326"/>
              <a:ext cx="427038" cy="430213"/>
            </a:xfrm>
            <a:custGeom>
              <a:rect b="b" l="l" r="r" t="t"/>
              <a:pathLst>
                <a:path extrusionOk="0" h="137" w="136">
                  <a:moveTo>
                    <a:pt x="115" y="94"/>
                  </a:moveTo>
                  <a:cubicBezTo>
                    <a:pt x="116" y="91"/>
                    <a:pt x="118" y="87"/>
                    <a:pt x="119" y="83"/>
                  </a:cubicBezTo>
                  <a:cubicBezTo>
                    <a:pt x="136" y="77"/>
                    <a:pt x="136" y="77"/>
                    <a:pt x="136" y="77"/>
                  </a:cubicBezTo>
                  <a:cubicBezTo>
                    <a:pt x="136" y="74"/>
                    <a:pt x="136" y="71"/>
                    <a:pt x="136" y="68"/>
                  </a:cubicBezTo>
                  <a:cubicBezTo>
                    <a:pt x="136" y="65"/>
                    <a:pt x="136" y="63"/>
                    <a:pt x="136" y="60"/>
                  </a:cubicBezTo>
                  <a:cubicBezTo>
                    <a:pt x="119" y="54"/>
                    <a:pt x="119" y="54"/>
                    <a:pt x="119" y="54"/>
                  </a:cubicBezTo>
                  <a:cubicBezTo>
                    <a:pt x="118" y="50"/>
                    <a:pt x="116" y="46"/>
                    <a:pt x="115" y="43"/>
                  </a:cubicBezTo>
                  <a:cubicBezTo>
                    <a:pt x="122" y="27"/>
                    <a:pt x="122" y="27"/>
                    <a:pt x="122" y="27"/>
                  </a:cubicBezTo>
                  <a:cubicBezTo>
                    <a:pt x="119" y="22"/>
                    <a:pt x="115" y="18"/>
                    <a:pt x="110" y="14"/>
                  </a:cubicBezTo>
                  <a:cubicBezTo>
                    <a:pt x="94" y="22"/>
                    <a:pt x="94" y="22"/>
                    <a:pt x="94" y="22"/>
                  </a:cubicBezTo>
                  <a:cubicBezTo>
                    <a:pt x="90" y="20"/>
                    <a:pt x="87" y="19"/>
                    <a:pt x="83" y="18"/>
                  </a:cubicBezTo>
                  <a:cubicBezTo>
                    <a:pt x="77" y="1"/>
                    <a:pt x="77" y="1"/>
                    <a:pt x="77" y="1"/>
                  </a:cubicBezTo>
                  <a:cubicBezTo>
                    <a:pt x="74" y="0"/>
                    <a:pt x="71" y="0"/>
                    <a:pt x="68" y="0"/>
                  </a:cubicBezTo>
                  <a:cubicBezTo>
                    <a:pt x="65" y="0"/>
                    <a:pt x="62" y="0"/>
                    <a:pt x="59" y="1"/>
                  </a:cubicBezTo>
                  <a:cubicBezTo>
                    <a:pt x="53" y="18"/>
                    <a:pt x="53" y="18"/>
                    <a:pt x="53" y="18"/>
                  </a:cubicBezTo>
                  <a:cubicBezTo>
                    <a:pt x="50" y="19"/>
                    <a:pt x="46" y="20"/>
                    <a:pt x="43" y="22"/>
                  </a:cubicBezTo>
                  <a:cubicBezTo>
                    <a:pt x="26" y="14"/>
                    <a:pt x="26" y="14"/>
                    <a:pt x="26" y="14"/>
                  </a:cubicBezTo>
                  <a:cubicBezTo>
                    <a:pt x="22" y="18"/>
                    <a:pt x="18" y="22"/>
                    <a:pt x="14" y="27"/>
                  </a:cubicBezTo>
                  <a:cubicBezTo>
                    <a:pt x="22" y="43"/>
                    <a:pt x="22" y="43"/>
                    <a:pt x="22" y="43"/>
                  </a:cubicBezTo>
                  <a:cubicBezTo>
                    <a:pt x="20" y="46"/>
                    <a:pt x="18" y="50"/>
                    <a:pt x="17" y="54"/>
                  </a:cubicBezTo>
                  <a:cubicBezTo>
                    <a:pt x="0" y="60"/>
                    <a:pt x="0" y="60"/>
                    <a:pt x="0" y="60"/>
                  </a:cubicBezTo>
                  <a:cubicBezTo>
                    <a:pt x="0" y="63"/>
                    <a:pt x="0" y="65"/>
                    <a:pt x="0" y="68"/>
                  </a:cubicBezTo>
                  <a:cubicBezTo>
                    <a:pt x="0" y="71"/>
                    <a:pt x="0" y="74"/>
                    <a:pt x="0" y="77"/>
                  </a:cubicBezTo>
                  <a:cubicBezTo>
                    <a:pt x="17" y="83"/>
                    <a:pt x="17" y="83"/>
                    <a:pt x="17" y="83"/>
                  </a:cubicBezTo>
                  <a:cubicBezTo>
                    <a:pt x="18" y="87"/>
                    <a:pt x="20" y="91"/>
                    <a:pt x="22" y="94"/>
                  </a:cubicBezTo>
                  <a:cubicBezTo>
                    <a:pt x="14" y="110"/>
                    <a:pt x="14" y="110"/>
                    <a:pt x="14" y="110"/>
                  </a:cubicBezTo>
                  <a:cubicBezTo>
                    <a:pt x="18" y="115"/>
                    <a:pt x="22" y="119"/>
                    <a:pt x="26" y="123"/>
                  </a:cubicBezTo>
                  <a:cubicBezTo>
                    <a:pt x="43" y="115"/>
                    <a:pt x="43" y="115"/>
                    <a:pt x="43" y="115"/>
                  </a:cubicBezTo>
                  <a:cubicBezTo>
                    <a:pt x="46" y="117"/>
                    <a:pt x="50" y="118"/>
                    <a:pt x="53" y="119"/>
                  </a:cubicBezTo>
                  <a:cubicBezTo>
                    <a:pt x="59" y="136"/>
                    <a:pt x="59" y="136"/>
                    <a:pt x="59" y="136"/>
                  </a:cubicBezTo>
                  <a:cubicBezTo>
                    <a:pt x="62" y="137"/>
                    <a:pt x="65" y="137"/>
                    <a:pt x="68" y="137"/>
                  </a:cubicBezTo>
                  <a:cubicBezTo>
                    <a:pt x="71" y="137"/>
                    <a:pt x="74" y="137"/>
                    <a:pt x="77" y="136"/>
                  </a:cubicBezTo>
                  <a:cubicBezTo>
                    <a:pt x="83" y="119"/>
                    <a:pt x="83" y="119"/>
                    <a:pt x="83" y="119"/>
                  </a:cubicBezTo>
                  <a:cubicBezTo>
                    <a:pt x="87" y="118"/>
                    <a:pt x="90" y="117"/>
                    <a:pt x="94" y="115"/>
                  </a:cubicBezTo>
                  <a:cubicBezTo>
                    <a:pt x="110" y="123"/>
                    <a:pt x="110" y="123"/>
                    <a:pt x="110" y="123"/>
                  </a:cubicBezTo>
                  <a:cubicBezTo>
                    <a:pt x="115" y="119"/>
                    <a:pt x="119" y="115"/>
                    <a:pt x="122" y="110"/>
                  </a:cubicBezTo>
                  <a:lnTo>
                    <a:pt x="115" y="94"/>
                  </a:lnTo>
                  <a:close/>
                  <a:moveTo>
                    <a:pt x="68" y="92"/>
                  </a:moveTo>
                  <a:cubicBezTo>
                    <a:pt x="55" y="92"/>
                    <a:pt x="44" y="82"/>
                    <a:pt x="44" y="68"/>
                  </a:cubicBezTo>
                  <a:cubicBezTo>
                    <a:pt x="44" y="55"/>
                    <a:pt x="55" y="45"/>
                    <a:pt x="68" y="45"/>
                  </a:cubicBezTo>
                  <a:cubicBezTo>
                    <a:pt x="81" y="45"/>
                    <a:pt x="92" y="55"/>
                    <a:pt x="92" y="68"/>
                  </a:cubicBezTo>
                  <a:cubicBezTo>
                    <a:pt x="92" y="82"/>
                    <a:pt x="81" y="92"/>
                    <a:pt x="68" y="92"/>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360" name="Google Shape;360;p16"/>
            <p:cNvSpPr/>
            <p:nvPr/>
          </p:nvSpPr>
          <p:spPr>
            <a:xfrm>
              <a:off x="7608888" y="3633788"/>
              <a:ext cx="282575" cy="282575"/>
            </a:xfrm>
            <a:custGeom>
              <a:rect b="b" l="l" r="r" t="t"/>
              <a:pathLst>
                <a:path extrusionOk="0" h="90" w="90">
                  <a:moveTo>
                    <a:pt x="4" y="67"/>
                  </a:moveTo>
                  <a:cubicBezTo>
                    <a:pt x="16" y="67"/>
                    <a:pt x="16" y="67"/>
                    <a:pt x="16" y="67"/>
                  </a:cubicBezTo>
                  <a:cubicBezTo>
                    <a:pt x="18" y="69"/>
                    <a:pt x="20" y="71"/>
                    <a:pt x="22" y="73"/>
                  </a:cubicBezTo>
                  <a:cubicBezTo>
                    <a:pt x="21" y="85"/>
                    <a:pt x="21" y="85"/>
                    <a:pt x="21" y="85"/>
                  </a:cubicBezTo>
                  <a:cubicBezTo>
                    <a:pt x="23" y="86"/>
                    <a:pt x="25" y="87"/>
                    <a:pt x="26" y="88"/>
                  </a:cubicBezTo>
                  <a:cubicBezTo>
                    <a:pt x="28" y="88"/>
                    <a:pt x="30" y="89"/>
                    <a:pt x="32" y="90"/>
                  </a:cubicBezTo>
                  <a:cubicBezTo>
                    <a:pt x="40" y="81"/>
                    <a:pt x="40" y="81"/>
                    <a:pt x="40" y="81"/>
                  </a:cubicBezTo>
                  <a:cubicBezTo>
                    <a:pt x="43" y="81"/>
                    <a:pt x="46" y="81"/>
                    <a:pt x="48" y="81"/>
                  </a:cubicBezTo>
                  <a:cubicBezTo>
                    <a:pt x="56" y="90"/>
                    <a:pt x="56" y="90"/>
                    <a:pt x="56" y="90"/>
                  </a:cubicBezTo>
                  <a:cubicBezTo>
                    <a:pt x="60" y="89"/>
                    <a:pt x="64" y="88"/>
                    <a:pt x="67" y="86"/>
                  </a:cubicBezTo>
                  <a:cubicBezTo>
                    <a:pt x="67" y="74"/>
                    <a:pt x="67" y="74"/>
                    <a:pt x="67" y="74"/>
                  </a:cubicBezTo>
                  <a:cubicBezTo>
                    <a:pt x="69" y="72"/>
                    <a:pt x="71" y="70"/>
                    <a:pt x="73" y="68"/>
                  </a:cubicBezTo>
                  <a:cubicBezTo>
                    <a:pt x="85" y="69"/>
                    <a:pt x="85" y="69"/>
                    <a:pt x="85" y="69"/>
                  </a:cubicBezTo>
                  <a:cubicBezTo>
                    <a:pt x="86" y="67"/>
                    <a:pt x="87" y="65"/>
                    <a:pt x="87" y="64"/>
                  </a:cubicBezTo>
                  <a:cubicBezTo>
                    <a:pt x="88" y="62"/>
                    <a:pt x="89" y="60"/>
                    <a:pt x="89" y="58"/>
                  </a:cubicBezTo>
                  <a:cubicBezTo>
                    <a:pt x="81" y="50"/>
                    <a:pt x="81" y="50"/>
                    <a:pt x="81" y="50"/>
                  </a:cubicBezTo>
                  <a:cubicBezTo>
                    <a:pt x="81" y="47"/>
                    <a:pt x="81" y="44"/>
                    <a:pt x="81" y="42"/>
                  </a:cubicBezTo>
                  <a:cubicBezTo>
                    <a:pt x="90" y="34"/>
                    <a:pt x="90" y="34"/>
                    <a:pt x="90" y="34"/>
                  </a:cubicBezTo>
                  <a:cubicBezTo>
                    <a:pt x="89" y="30"/>
                    <a:pt x="87" y="26"/>
                    <a:pt x="86" y="23"/>
                  </a:cubicBezTo>
                  <a:cubicBezTo>
                    <a:pt x="73" y="23"/>
                    <a:pt x="73" y="23"/>
                    <a:pt x="73" y="23"/>
                  </a:cubicBezTo>
                  <a:cubicBezTo>
                    <a:pt x="72" y="21"/>
                    <a:pt x="70" y="19"/>
                    <a:pt x="68" y="17"/>
                  </a:cubicBezTo>
                  <a:cubicBezTo>
                    <a:pt x="69" y="5"/>
                    <a:pt x="69" y="5"/>
                    <a:pt x="69" y="5"/>
                  </a:cubicBezTo>
                  <a:cubicBezTo>
                    <a:pt x="67" y="4"/>
                    <a:pt x="65" y="3"/>
                    <a:pt x="63" y="3"/>
                  </a:cubicBezTo>
                  <a:cubicBezTo>
                    <a:pt x="62" y="2"/>
                    <a:pt x="60" y="1"/>
                    <a:pt x="58" y="0"/>
                  </a:cubicBezTo>
                  <a:cubicBezTo>
                    <a:pt x="49" y="9"/>
                    <a:pt x="49" y="9"/>
                    <a:pt x="49" y="9"/>
                  </a:cubicBezTo>
                  <a:cubicBezTo>
                    <a:pt x="47" y="9"/>
                    <a:pt x="44" y="9"/>
                    <a:pt x="41" y="9"/>
                  </a:cubicBezTo>
                  <a:cubicBezTo>
                    <a:pt x="33" y="0"/>
                    <a:pt x="33" y="0"/>
                    <a:pt x="33" y="0"/>
                  </a:cubicBezTo>
                  <a:cubicBezTo>
                    <a:pt x="30" y="1"/>
                    <a:pt x="26" y="3"/>
                    <a:pt x="22" y="4"/>
                  </a:cubicBezTo>
                  <a:cubicBezTo>
                    <a:pt x="23" y="17"/>
                    <a:pt x="23" y="17"/>
                    <a:pt x="23" y="17"/>
                  </a:cubicBezTo>
                  <a:cubicBezTo>
                    <a:pt x="21" y="18"/>
                    <a:pt x="19" y="20"/>
                    <a:pt x="17" y="22"/>
                  </a:cubicBezTo>
                  <a:cubicBezTo>
                    <a:pt x="5" y="21"/>
                    <a:pt x="5" y="21"/>
                    <a:pt x="5" y="21"/>
                  </a:cubicBezTo>
                  <a:cubicBezTo>
                    <a:pt x="4" y="23"/>
                    <a:pt x="3" y="25"/>
                    <a:pt x="2" y="27"/>
                  </a:cubicBezTo>
                  <a:cubicBezTo>
                    <a:pt x="2" y="28"/>
                    <a:pt x="1" y="30"/>
                    <a:pt x="0" y="32"/>
                  </a:cubicBezTo>
                  <a:cubicBezTo>
                    <a:pt x="9" y="40"/>
                    <a:pt x="9" y="40"/>
                    <a:pt x="9" y="40"/>
                  </a:cubicBezTo>
                  <a:cubicBezTo>
                    <a:pt x="9" y="43"/>
                    <a:pt x="9" y="46"/>
                    <a:pt x="9" y="48"/>
                  </a:cubicBezTo>
                  <a:cubicBezTo>
                    <a:pt x="0" y="56"/>
                    <a:pt x="0" y="56"/>
                    <a:pt x="0" y="56"/>
                  </a:cubicBezTo>
                  <a:cubicBezTo>
                    <a:pt x="1" y="60"/>
                    <a:pt x="2" y="64"/>
                    <a:pt x="4" y="67"/>
                  </a:cubicBezTo>
                  <a:close/>
                  <a:moveTo>
                    <a:pt x="30" y="39"/>
                  </a:moveTo>
                  <a:cubicBezTo>
                    <a:pt x="34" y="30"/>
                    <a:pt x="43" y="27"/>
                    <a:pt x="51" y="30"/>
                  </a:cubicBezTo>
                  <a:cubicBezTo>
                    <a:pt x="60" y="34"/>
                    <a:pt x="63" y="43"/>
                    <a:pt x="60" y="52"/>
                  </a:cubicBezTo>
                  <a:cubicBezTo>
                    <a:pt x="56" y="60"/>
                    <a:pt x="47" y="63"/>
                    <a:pt x="38" y="60"/>
                  </a:cubicBezTo>
                  <a:cubicBezTo>
                    <a:pt x="30" y="56"/>
                    <a:pt x="26" y="47"/>
                    <a:pt x="30" y="39"/>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361" name="Google Shape;361;p16"/>
            <p:cNvSpPr/>
            <p:nvPr/>
          </p:nvSpPr>
          <p:spPr>
            <a:xfrm>
              <a:off x="7805738" y="3832226"/>
              <a:ext cx="227013" cy="228600"/>
            </a:xfrm>
            <a:custGeom>
              <a:rect b="b" l="l" r="r" t="t"/>
              <a:pathLst>
                <a:path extrusionOk="0" h="73" w="72">
                  <a:moveTo>
                    <a:pt x="63" y="44"/>
                  </a:moveTo>
                  <a:cubicBezTo>
                    <a:pt x="72" y="41"/>
                    <a:pt x="72" y="41"/>
                    <a:pt x="72" y="41"/>
                  </a:cubicBezTo>
                  <a:cubicBezTo>
                    <a:pt x="72" y="39"/>
                    <a:pt x="72" y="37"/>
                    <a:pt x="72" y="36"/>
                  </a:cubicBezTo>
                  <a:cubicBezTo>
                    <a:pt x="72" y="34"/>
                    <a:pt x="72" y="33"/>
                    <a:pt x="72" y="31"/>
                  </a:cubicBezTo>
                  <a:cubicBezTo>
                    <a:pt x="63" y="28"/>
                    <a:pt x="63" y="28"/>
                    <a:pt x="63" y="28"/>
                  </a:cubicBezTo>
                  <a:cubicBezTo>
                    <a:pt x="62" y="26"/>
                    <a:pt x="61" y="24"/>
                    <a:pt x="60" y="23"/>
                  </a:cubicBezTo>
                  <a:cubicBezTo>
                    <a:pt x="64" y="14"/>
                    <a:pt x="64" y="14"/>
                    <a:pt x="64" y="14"/>
                  </a:cubicBezTo>
                  <a:cubicBezTo>
                    <a:pt x="62" y="12"/>
                    <a:pt x="60" y="9"/>
                    <a:pt x="58" y="8"/>
                  </a:cubicBezTo>
                  <a:cubicBezTo>
                    <a:pt x="49" y="12"/>
                    <a:pt x="49" y="12"/>
                    <a:pt x="49" y="12"/>
                  </a:cubicBezTo>
                  <a:cubicBezTo>
                    <a:pt x="47" y="11"/>
                    <a:pt x="45" y="10"/>
                    <a:pt x="43" y="10"/>
                  </a:cubicBezTo>
                  <a:cubicBezTo>
                    <a:pt x="40" y="1"/>
                    <a:pt x="40" y="1"/>
                    <a:pt x="40" y="1"/>
                  </a:cubicBezTo>
                  <a:cubicBezTo>
                    <a:pt x="38" y="0"/>
                    <a:pt x="37" y="0"/>
                    <a:pt x="35" y="0"/>
                  </a:cubicBezTo>
                  <a:cubicBezTo>
                    <a:pt x="34" y="0"/>
                    <a:pt x="32" y="1"/>
                    <a:pt x="31" y="1"/>
                  </a:cubicBezTo>
                  <a:cubicBezTo>
                    <a:pt x="28" y="10"/>
                    <a:pt x="28" y="10"/>
                    <a:pt x="28" y="10"/>
                  </a:cubicBezTo>
                  <a:cubicBezTo>
                    <a:pt x="26" y="10"/>
                    <a:pt x="24" y="11"/>
                    <a:pt x="22" y="12"/>
                  </a:cubicBezTo>
                  <a:cubicBezTo>
                    <a:pt x="13" y="8"/>
                    <a:pt x="13" y="8"/>
                    <a:pt x="13" y="8"/>
                  </a:cubicBezTo>
                  <a:cubicBezTo>
                    <a:pt x="11" y="10"/>
                    <a:pt x="9" y="13"/>
                    <a:pt x="7" y="15"/>
                  </a:cubicBezTo>
                  <a:cubicBezTo>
                    <a:pt x="11" y="24"/>
                    <a:pt x="11" y="24"/>
                    <a:pt x="11" y="24"/>
                  </a:cubicBezTo>
                  <a:cubicBezTo>
                    <a:pt x="10" y="25"/>
                    <a:pt x="10" y="27"/>
                    <a:pt x="9" y="29"/>
                  </a:cubicBezTo>
                  <a:cubicBezTo>
                    <a:pt x="0" y="33"/>
                    <a:pt x="0" y="33"/>
                    <a:pt x="0" y="33"/>
                  </a:cubicBezTo>
                  <a:cubicBezTo>
                    <a:pt x="0" y="34"/>
                    <a:pt x="0" y="36"/>
                    <a:pt x="0" y="37"/>
                  </a:cubicBezTo>
                  <a:cubicBezTo>
                    <a:pt x="0" y="39"/>
                    <a:pt x="0" y="41"/>
                    <a:pt x="0" y="42"/>
                  </a:cubicBezTo>
                  <a:cubicBezTo>
                    <a:pt x="9" y="45"/>
                    <a:pt x="9" y="45"/>
                    <a:pt x="9" y="45"/>
                  </a:cubicBezTo>
                  <a:cubicBezTo>
                    <a:pt x="10" y="47"/>
                    <a:pt x="11" y="49"/>
                    <a:pt x="12" y="51"/>
                  </a:cubicBezTo>
                  <a:cubicBezTo>
                    <a:pt x="8" y="59"/>
                    <a:pt x="8" y="59"/>
                    <a:pt x="8" y="59"/>
                  </a:cubicBezTo>
                  <a:cubicBezTo>
                    <a:pt x="10" y="62"/>
                    <a:pt x="12" y="64"/>
                    <a:pt x="15" y="66"/>
                  </a:cubicBezTo>
                  <a:cubicBezTo>
                    <a:pt x="23" y="62"/>
                    <a:pt x="23" y="62"/>
                    <a:pt x="23" y="62"/>
                  </a:cubicBezTo>
                  <a:cubicBezTo>
                    <a:pt x="25" y="62"/>
                    <a:pt x="27" y="63"/>
                    <a:pt x="29" y="64"/>
                  </a:cubicBezTo>
                  <a:cubicBezTo>
                    <a:pt x="32" y="73"/>
                    <a:pt x="32" y="73"/>
                    <a:pt x="32" y="73"/>
                  </a:cubicBezTo>
                  <a:cubicBezTo>
                    <a:pt x="34" y="73"/>
                    <a:pt x="35" y="73"/>
                    <a:pt x="37" y="73"/>
                  </a:cubicBezTo>
                  <a:cubicBezTo>
                    <a:pt x="38" y="73"/>
                    <a:pt x="40" y="73"/>
                    <a:pt x="41" y="72"/>
                  </a:cubicBezTo>
                  <a:cubicBezTo>
                    <a:pt x="44" y="63"/>
                    <a:pt x="44" y="63"/>
                    <a:pt x="44" y="63"/>
                  </a:cubicBezTo>
                  <a:cubicBezTo>
                    <a:pt x="46" y="63"/>
                    <a:pt x="48" y="62"/>
                    <a:pt x="50" y="61"/>
                  </a:cubicBezTo>
                  <a:cubicBezTo>
                    <a:pt x="59" y="65"/>
                    <a:pt x="59" y="65"/>
                    <a:pt x="59" y="65"/>
                  </a:cubicBezTo>
                  <a:cubicBezTo>
                    <a:pt x="61" y="63"/>
                    <a:pt x="63" y="61"/>
                    <a:pt x="65" y="58"/>
                  </a:cubicBezTo>
                  <a:cubicBezTo>
                    <a:pt x="61" y="50"/>
                    <a:pt x="61" y="50"/>
                    <a:pt x="61" y="50"/>
                  </a:cubicBezTo>
                  <a:cubicBezTo>
                    <a:pt x="62" y="48"/>
                    <a:pt x="63" y="46"/>
                    <a:pt x="63" y="44"/>
                  </a:cubicBezTo>
                  <a:close/>
                  <a:moveTo>
                    <a:pt x="36" y="49"/>
                  </a:moveTo>
                  <a:cubicBezTo>
                    <a:pt x="29" y="49"/>
                    <a:pt x="24" y="44"/>
                    <a:pt x="23" y="37"/>
                  </a:cubicBezTo>
                  <a:cubicBezTo>
                    <a:pt x="23" y="30"/>
                    <a:pt x="29" y="24"/>
                    <a:pt x="36" y="24"/>
                  </a:cubicBezTo>
                  <a:cubicBezTo>
                    <a:pt x="43" y="24"/>
                    <a:pt x="49" y="29"/>
                    <a:pt x="49" y="36"/>
                  </a:cubicBezTo>
                  <a:cubicBezTo>
                    <a:pt x="49" y="43"/>
                    <a:pt x="43" y="49"/>
                    <a:pt x="36" y="49"/>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grpSp>
      <p:grpSp>
        <p:nvGrpSpPr>
          <p:cNvPr id="362" name="Google Shape;362;p16"/>
          <p:cNvGrpSpPr/>
          <p:nvPr/>
        </p:nvGrpSpPr>
        <p:grpSpPr>
          <a:xfrm>
            <a:off x="2441152" y="2924979"/>
            <a:ext cx="336953" cy="334737"/>
            <a:chOff x="2611438" y="6434138"/>
            <a:chExt cx="241301" cy="239713"/>
          </a:xfrm>
        </p:grpSpPr>
        <p:sp>
          <p:nvSpPr>
            <p:cNvPr id="363" name="Google Shape;363;p16"/>
            <p:cNvSpPr/>
            <p:nvPr/>
          </p:nvSpPr>
          <p:spPr>
            <a:xfrm>
              <a:off x="2682876" y="6434138"/>
              <a:ext cx="169863" cy="168275"/>
            </a:xfrm>
            <a:custGeom>
              <a:rect b="b" l="l" r="r" t="t"/>
              <a:pathLst>
                <a:path extrusionOk="0" h="45" w="45">
                  <a:moveTo>
                    <a:pt x="31" y="5"/>
                  </a:moveTo>
                  <a:cubicBezTo>
                    <a:pt x="27" y="6"/>
                    <a:pt x="21" y="10"/>
                    <a:pt x="18" y="13"/>
                  </a:cubicBezTo>
                  <a:cubicBezTo>
                    <a:pt x="1" y="30"/>
                    <a:pt x="1" y="30"/>
                    <a:pt x="1" y="30"/>
                  </a:cubicBezTo>
                  <a:cubicBezTo>
                    <a:pt x="0" y="31"/>
                    <a:pt x="0" y="34"/>
                    <a:pt x="1" y="35"/>
                  </a:cubicBezTo>
                  <a:cubicBezTo>
                    <a:pt x="10" y="44"/>
                    <a:pt x="10" y="44"/>
                    <a:pt x="10" y="44"/>
                  </a:cubicBezTo>
                  <a:cubicBezTo>
                    <a:pt x="11" y="45"/>
                    <a:pt x="14" y="45"/>
                    <a:pt x="15" y="44"/>
                  </a:cubicBezTo>
                  <a:cubicBezTo>
                    <a:pt x="32" y="27"/>
                    <a:pt x="32" y="27"/>
                    <a:pt x="32" y="27"/>
                  </a:cubicBezTo>
                  <a:cubicBezTo>
                    <a:pt x="35" y="24"/>
                    <a:pt x="39" y="18"/>
                    <a:pt x="40" y="14"/>
                  </a:cubicBezTo>
                  <a:cubicBezTo>
                    <a:pt x="45" y="0"/>
                    <a:pt x="45" y="0"/>
                    <a:pt x="45" y="0"/>
                  </a:cubicBezTo>
                  <a:lnTo>
                    <a:pt x="31" y="5"/>
                  </a:lnTo>
                  <a:close/>
                  <a:moveTo>
                    <a:pt x="20" y="34"/>
                  </a:moveTo>
                  <a:cubicBezTo>
                    <a:pt x="17" y="36"/>
                    <a:pt x="13" y="36"/>
                    <a:pt x="11" y="34"/>
                  </a:cubicBezTo>
                  <a:cubicBezTo>
                    <a:pt x="9" y="32"/>
                    <a:pt x="9" y="28"/>
                    <a:pt x="11" y="25"/>
                  </a:cubicBezTo>
                  <a:cubicBezTo>
                    <a:pt x="13" y="23"/>
                    <a:pt x="17" y="23"/>
                    <a:pt x="20" y="25"/>
                  </a:cubicBezTo>
                  <a:cubicBezTo>
                    <a:pt x="22" y="28"/>
                    <a:pt x="22" y="32"/>
                    <a:pt x="20" y="34"/>
                  </a:cubicBezTo>
                  <a:close/>
                  <a:moveTo>
                    <a:pt x="31" y="23"/>
                  </a:moveTo>
                  <a:cubicBezTo>
                    <a:pt x="29" y="25"/>
                    <a:pt x="25" y="25"/>
                    <a:pt x="22" y="23"/>
                  </a:cubicBezTo>
                  <a:cubicBezTo>
                    <a:pt x="20" y="20"/>
                    <a:pt x="20" y="16"/>
                    <a:pt x="22" y="14"/>
                  </a:cubicBezTo>
                  <a:cubicBezTo>
                    <a:pt x="25" y="12"/>
                    <a:pt x="29" y="12"/>
                    <a:pt x="31" y="14"/>
                  </a:cubicBezTo>
                  <a:cubicBezTo>
                    <a:pt x="33" y="16"/>
                    <a:pt x="33" y="20"/>
                    <a:pt x="31" y="23"/>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364" name="Google Shape;364;p16"/>
            <p:cNvSpPr/>
            <p:nvPr/>
          </p:nvSpPr>
          <p:spPr>
            <a:xfrm>
              <a:off x="2619376" y="6500813"/>
              <a:ext cx="79375" cy="71438"/>
            </a:xfrm>
            <a:custGeom>
              <a:rect b="b" l="l" r="r" t="t"/>
              <a:pathLst>
                <a:path extrusionOk="0" h="19" w="21">
                  <a:moveTo>
                    <a:pt x="7" y="17"/>
                  </a:moveTo>
                  <a:cubicBezTo>
                    <a:pt x="21" y="3"/>
                    <a:pt x="21" y="3"/>
                    <a:pt x="21" y="3"/>
                  </a:cubicBezTo>
                  <a:cubicBezTo>
                    <a:pt x="18" y="0"/>
                    <a:pt x="13" y="0"/>
                    <a:pt x="10" y="3"/>
                  </a:cubicBezTo>
                  <a:cubicBezTo>
                    <a:pt x="1" y="12"/>
                    <a:pt x="1" y="12"/>
                    <a:pt x="1" y="12"/>
                  </a:cubicBezTo>
                  <a:cubicBezTo>
                    <a:pt x="0" y="13"/>
                    <a:pt x="0" y="16"/>
                    <a:pt x="1" y="17"/>
                  </a:cubicBezTo>
                  <a:cubicBezTo>
                    <a:pt x="3" y="19"/>
                    <a:pt x="5" y="19"/>
                    <a:pt x="7" y="17"/>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365" name="Google Shape;365;p16"/>
            <p:cNvSpPr/>
            <p:nvPr/>
          </p:nvSpPr>
          <p:spPr>
            <a:xfrm>
              <a:off x="2713038" y="6588126"/>
              <a:ext cx="71438" cy="77788"/>
            </a:xfrm>
            <a:custGeom>
              <a:rect b="b" l="l" r="r" t="t"/>
              <a:pathLst>
                <a:path extrusionOk="0" h="21" w="19">
                  <a:moveTo>
                    <a:pt x="2" y="14"/>
                  </a:moveTo>
                  <a:cubicBezTo>
                    <a:pt x="0" y="16"/>
                    <a:pt x="0" y="18"/>
                    <a:pt x="2" y="20"/>
                  </a:cubicBezTo>
                  <a:cubicBezTo>
                    <a:pt x="3" y="21"/>
                    <a:pt x="6" y="21"/>
                    <a:pt x="7" y="20"/>
                  </a:cubicBezTo>
                  <a:cubicBezTo>
                    <a:pt x="16" y="11"/>
                    <a:pt x="16" y="11"/>
                    <a:pt x="16" y="11"/>
                  </a:cubicBezTo>
                  <a:cubicBezTo>
                    <a:pt x="19" y="8"/>
                    <a:pt x="19" y="3"/>
                    <a:pt x="16" y="0"/>
                  </a:cubicBezTo>
                  <a:lnTo>
                    <a:pt x="2" y="14"/>
                  </a:ln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366" name="Google Shape;366;p16"/>
            <p:cNvSpPr/>
            <p:nvPr/>
          </p:nvSpPr>
          <p:spPr>
            <a:xfrm>
              <a:off x="2668588" y="6577013"/>
              <a:ext cx="41275" cy="41275"/>
            </a:xfrm>
            <a:custGeom>
              <a:rect b="b" l="l" r="r" t="t"/>
              <a:pathLst>
                <a:path extrusionOk="0" h="11" w="11">
                  <a:moveTo>
                    <a:pt x="1" y="2"/>
                  </a:moveTo>
                  <a:cubicBezTo>
                    <a:pt x="0" y="2"/>
                    <a:pt x="0" y="4"/>
                    <a:pt x="1" y="4"/>
                  </a:cubicBezTo>
                  <a:cubicBezTo>
                    <a:pt x="7" y="10"/>
                    <a:pt x="7" y="10"/>
                    <a:pt x="7" y="10"/>
                  </a:cubicBezTo>
                  <a:cubicBezTo>
                    <a:pt x="7" y="11"/>
                    <a:pt x="9" y="11"/>
                    <a:pt x="9" y="10"/>
                  </a:cubicBezTo>
                  <a:cubicBezTo>
                    <a:pt x="11" y="9"/>
                    <a:pt x="11" y="9"/>
                    <a:pt x="11" y="9"/>
                  </a:cubicBezTo>
                  <a:cubicBezTo>
                    <a:pt x="2" y="0"/>
                    <a:pt x="2" y="0"/>
                    <a:pt x="2" y="0"/>
                  </a:cubicBezTo>
                  <a:lnTo>
                    <a:pt x="1" y="2"/>
                  </a:ln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367" name="Google Shape;367;p16"/>
            <p:cNvSpPr/>
            <p:nvPr/>
          </p:nvSpPr>
          <p:spPr>
            <a:xfrm>
              <a:off x="2611438" y="6599238"/>
              <a:ext cx="76200" cy="74613"/>
            </a:xfrm>
            <a:custGeom>
              <a:rect b="b" l="l" r="r" t="t"/>
              <a:pathLst>
                <a:path extrusionOk="0" h="20" w="20">
                  <a:moveTo>
                    <a:pt x="0" y="20"/>
                  </a:moveTo>
                  <a:cubicBezTo>
                    <a:pt x="8" y="16"/>
                    <a:pt x="20" y="8"/>
                    <a:pt x="16" y="4"/>
                  </a:cubicBezTo>
                  <a:cubicBezTo>
                    <a:pt x="12" y="0"/>
                    <a:pt x="4" y="12"/>
                    <a:pt x="0" y="20"/>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grpSp>
      <p:sp>
        <p:nvSpPr>
          <p:cNvPr id="368" name="Google Shape;368;p16"/>
          <p:cNvSpPr txBox="1"/>
          <p:nvPr/>
        </p:nvSpPr>
        <p:spPr>
          <a:xfrm>
            <a:off x="1072350" y="2861475"/>
            <a:ext cx="1339500" cy="431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Times New Roman"/>
                <a:ea typeface="Times New Roman"/>
                <a:cs typeface="Times New Roman"/>
                <a:sym typeface="Times New Roman"/>
              </a:rPr>
              <a:t>Split and treat separately</a:t>
            </a:r>
            <a:endParaRPr b="0" i="0" sz="1100" u="none" cap="none" strike="noStrike">
              <a:solidFill>
                <a:srgbClr val="FFFFFF"/>
              </a:solidFill>
              <a:latin typeface="Times New Roman"/>
              <a:ea typeface="Times New Roman"/>
              <a:cs typeface="Times New Roman"/>
              <a:sym typeface="Times New Roman"/>
            </a:endParaRPr>
          </a:p>
        </p:txBody>
      </p:sp>
      <p:sp>
        <p:nvSpPr>
          <p:cNvPr id="369" name="Google Shape;369;p16"/>
          <p:cNvSpPr txBox="1"/>
          <p:nvPr/>
        </p:nvSpPr>
        <p:spPr>
          <a:xfrm>
            <a:off x="1652475" y="3545175"/>
            <a:ext cx="3022800" cy="981900"/>
          </a:xfrm>
          <a:prstGeom prst="rect">
            <a:avLst/>
          </a:prstGeom>
          <a:noFill/>
          <a:ln>
            <a:noFill/>
          </a:ln>
        </p:spPr>
        <p:txBody>
          <a:bodyPr anchorCtr="0" anchor="t" bIns="0" lIns="0" spcFirstLastPara="1" rIns="0" wrap="square" tIns="0">
            <a:spAutoFit/>
          </a:bodyPr>
          <a:lstStyle/>
          <a:p>
            <a:pPr indent="-298450" lvl="0" marL="457200" marR="0" rtl="0" algn="l">
              <a:lnSpc>
                <a:spcPct val="120000"/>
              </a:lnSpc>
              <a:spcBef>
                <a:spcPts val="0"/>
              </a:spcBef>
              <a:spcAft>
                <a:spcPts val="0"/>
              </a:spcAft>
              <a:buClr>
                <a:schemeClr val="lt1"/>
              </a:buClr>
              <a:buSzPts val="1100"/>
              <a:buFont typeface="Times New Roman"/>
              <a:buChar char="●"/>
            </a:pPr>
            <a:r>
              <a:rPr b="0" i="0" lang="en" sz="1100" u="none" cap="none" strike="noStrike">
                <a:solidFill>
                  <a:schemeClr val="lt1"/>
                </a:solidFill>
                <a:latin typeface="Times New Roman"/>
                <a:ea typeface="Times New Roman"/>
                <a:cs typeface="Times New Roman"/>
                <a:sym typeface="Times New Roman"/>
              </a:rPr>
              <a:t>Programmers, system, computer -- IT</a:t>
            </a:r>
            <a:endParaRPr b="0" i="0" sz="1100" u="none" cap="none" strike="noStrike">
              <a:solidFill>
                <a:schemeClr val="lt1"/>
              </a:solidFill>
              <a:latin typeface="Times New Roman"/>
              <a:ea typeface="Times New Roman"/>
              <a:cs typeface="Times New Roman"/>
              <a:sym typeface="Times New Roman"/>
            </a:endParaRPr>
          </a:p>
          <a:p>
            <a:pPr indent="-298450" lvl="0" marL="457200" marR="0" rtl="0" algn="l">
              <a:lnSpc>
                <a:spcPct val="120000"/>
              </a:lnSpc>
              <a:spcBef>
                <a:spcPts val="0"/>
              </a:spcBef>
              <a:spcAft>
                <a:spcPts val="0"/>
              </a:spcAft>
              <a:buClr>
                <a:schemeClr val="lt1"/>
              </a:buClr>
              <a:buSzPts val="1100"/>
              <a:buFont typeface="Times New Roman"/>
              <a:buChar char="●"/>
            </a:pPr>
            <a:r>
              <a:rPr b="0" i="0" lang="en" sz="1100" u="none" cap="none" strike="noStrike">
                <a:solidFill>
                  <a:schemeClr val="lt1"/>
                </a:solidFill>
                <a:latin typeface="Times New Roman"/>
                <a:ea typeface="Times New Roman"/>
                <a:cs typeface="Times New Roman"/>
                <a:sym typeface="Times New Roman"/>
              </a:rPr>
              <a:t>Financial, business -- Finance</a:t>
            </a:r>
            <a:endParaRPr b="0" i="0" sz="1100" u="none" cap="none" strike="noStrike">
              <a:solidFill>
                <a:schemeClr val="lt1"/>
              </a:solidFill>
              <a:latin typeface="Times New Roman"/>
              <a:ea typeface="Times New Roman"/>
              <a:cs typeface="Times New Roman"/>
              <a:sym typeface="Times New Roman"/>
            </a:endParaRPr>
          </a:p>
          <a:p>
            <a:pPr indent="-298450" lvl="0" marL="457200" marR="0" rtl="0" algn="l">
              <a:lnSpc>
                <a:spcPct val="120000"/>
              </a:lnSpc>
              <a:spcBef>
                <a:spcPts val="0"/>
              </a:spcBef>
              <a:spcAft>
                <a:spcPts val="0"/>
              </a:spcAft>
              <a:buClr>
                <a:schemeClr val="lt1"/>
              </a:buClr>
              <a:buSzPts val="1100"/>
              <a:buFont typeface="Times New Roman"/>
              <a:buChar char="●"/>
            </a:pPr>
            <a:r>
              <a:rPr b="0" i="0" lang="en" sz="1100" u="none" cap="none" strike="noStrike">
                <a:solidFill>
                  <a:schemeClr val="lt1"/>
                </a:solidFill>
                <a:latin typeface="Times New Roman"/>
                <a:ea typeface="Times New Roman"/>
                <a:cs typeface="Times New Roman"/>
                <a:sym typeface="Times New Roman"/>
              </a:rPr>
              <a:t>Data, database -- Data</a:t>
            </a:r>
            <a:endParaRPr b="0" i="0" sz="1100" u="none" cap="none" strike="noStrike">
              <a:solidFill>
                <a:schemeClr val="lt1"/>
              </a:solidFill>
              <a:latin typeface="Times New Roman"/>
              <a:ea typeface="Times New Roman"/>
              <a:cs typeface="Times New Roman"/>
              <a:sym typeface="Times New Roman"/>
            </a:endParaRPr>
          </a:p>
          <a:p>
            <a:pPr indent="-298450" lvl="0" marL="457200" marR="0" rtl="0" algn="l">
              <a:lnSpc>
                <a:spcPct val="120000"/>
              </a:lnSpc>
              <a:spcBef>
                <a:spcPts val="0"/>
              </a:spcBef>
              <a:spcAft>
                <a:spcPts val="0"/>
              </a:spcAft>
              <a:buClr>
                <a:schemeClr val="lt1"/>
              </a:buClr>
              <a:buSzPts val="1100"/>
              <a:buFont typeface="Times New Roman"/>
              <a:buChar char="●"/>
            </a:pPr>
            <a:r>
              <a:rPr b="0" i="0" lang="en" sz="1100" u="none" cap="none" strike="noStrike">
                <a:solidFill>
                  <a:schemeClr val="lt1"/>
                </a:solidFill>
                <a:latin typeface="Times New Roman"/>
                <a:ea typeface="Times New Roman"/>
                <a:cs typeface="Times New Roman"/>
                <a:sym typeface="Times New Roman"/>
              </a:rPr>
              <a:t>Sales, market, logistic -- SCM</a:t>
            </a:r>
            <a:endParaRPr b="0" i="0" sz="1100" u="none" cap="none" strike="noStrike">
              <a:solidFill>
                <a:schemeClr val="lt1"/>
              </a:solidFill>
              <a:latin typeface="Times New Roman"/>
              <a:ea typeface="Times New Roman"/>
              <a:cs typeface="Times New Roman"/>
              <a:sym typeface="Times New Roman"/>
            </a:endParaRPr>
          </a:p>
          <a:p>
            <a:pPr indent="-298450" lvl="0" marL="457200" marR="0" rtl="0" algn="l">
              <a:lnSpc>
                <a:spcPct val="120000"/>
              </a:lnSpc>
              <a:spcBef>
                <a:spcPts val="0"/>
              </a:spcBef>
              <a:spcAft>
                <a:spcPts val="0"/>
              </a:spcAft>
              <a:buClr>
                <a:schemeClr val="lt1"/>
              </a:buClr>
              <a:buSzPts val="1100"/>
              <a:buFont typeface="Times New Roman"/>
              <a:buChar char="●"/>
            </a:pPr>
            <a:r>
              <a:rPr b="0" i="0" lang="en" sz="1100" u="none" cap="none" strike="noStrike">
                <a:solidFill>
                  <a:schemeClr val="lt1"/>
                </a:solidFill>
                <a:latin typeface="Times New Roman"/>
                <a:ea typeface="Times New Roman"/>
                <a:cs typeface="Times New Roman"/>
                <a:sym typeface="Times New Roman"/>
              </a:rPr>
              <a:t>Construction, architecture -- Estate</a:t>
            </a:r>
            <a:endParaRPr b="0" i="0" sz="1100" u="none" cap="none" strike="noStrike">
              <a:solidFill>
                <a:schemeClr val="lt1"/>
              </a:solidFill>
              <a:latin typeface="Times New Roman"/>
              <a:ea typeface="Times New Roman"/>
              <a:cs typeface="Times New Roman"/>
              <a:sym typeface="Times New Roman"/>
            </a:endParaRPr>
          </a:p>
        </p:txBody>
      </p:sp>
      <p:sp>
        <p:nvSpPr>
          <p:cNvPr id="370" name="Google Shape;370;p16"/>
          <p:cNvSpPr/>
          <p:nvPr/>
        </p:nvSpPr>
        <p:spPr>
          <a:xfrm rot="10800000">
            <a:off x="1652472" y="705517"/>
            <a:ext cx="1563606" cy="569811"/>
          </a:xfrm>
          <a:custGeom>
            <a:rect b="b" l="l" r="r" t="t"/>
            <a:pathLst>
              <a:path extrusionOk="0" h="176" w="487">
                <a:moveTo>
                  <a:pt x="54" y="25"/>
                </a:moveTo>
                <a:cubicBezTo>
                  <a:pt x="40" y="19"/>
                  <a:pt x="26" y="11"/>
                  <a:pt x="13" y="0"/>
                </a:cubicBezTo>
                <a:cubicBezTo>
                  <a:pt x="6" y="16"/>
                  <a:pt x="2" y="33"/>
                  <a:pt x="0" y="52"/>
                </a:cubicBezTo>
                <a:cubicBezTo>
                  <a:pt x="0" y="52"/>
                  <a:pt x="0" y="51"/>
                  <a:pt x="0" y="50"/>
                </a:cubicBezTo>
                <a:cubicBezTo>
                  <a:pt x="1" y="49"/>
                  <a:pt x="1" y="47"/>
                  <a:pt x="3" y="45"/>
                </a:cubicBezTo>
                <a:cubicBezTo>
                  <a:pt x="5" y="40"/>
                  <a:pt x="8" y="35"/>
                  <a:pt x="14" y="31"/>
                </a:cubicBezTo>
                <a:cubicBezTo>
                  <a:pt x="14" y="31"/>
                  <a:pt x="14" y="33"/>
                  <a:pt x="15" y="35"/>
                </a:cubicBezTo>
                <a:cubicBezTo>
                  <a:pt x="16" y="37"/>
                  <a:pt x="17" y="38"/>
                  <a:pt x="17" y="40"/>
                </a:cubicBezTo>
                <a:cubicBezTo>
                  <a:pt x="18" y="41"/>
                  <a:pt x="19" y="43"/>
                  <a:pt x="20" y="44"/>
                </a:cubicBezTo>
                <a:cubicBezTo>
                  <a:pt x="20" y="46"/>
                  <a:pt x="20" y="46"/>
                  <a:pt x="20" y="46"/>
                </a:cubicBezTo>
                <a:cubicBezTo>
                  <a:pt x="21" y="46"/>
                  <a:pt x="21" y="46"/>
                  <a:pt x="21" y="46"/>
                </a:cubicBezTo>
                <a:cubicBezTo>
                  <a:pt x="21" y="47"/>
                  <a:pt x="21" y="47"/>
                  <a:pt x="21" y="47"/>
                </a:cubicBezTo>
                <a:cubicBezTo>
                  <a:pt x="25" y="54"/>
                  <a:pt x="25" y="54"/>
                  <a:pt x="25" y="54"/>
                </a:cubicBezTo>
                <a:cubicBezTo>
                  <a:pt x="30" y="63"/>
                  <a:pt x="36" y="71"/>
                  <a:pt x="42" y="79"/>
                </a:cubicBezTo>
                <a:cubicBezTo>
                  <a:pt x="48" y="87"/>
                  <a:pt x="55" y="94"/>
                  <a:pt x="62" y="101"/>
                </a:cubicBezTo>
                <a:cubicBezTo>
                  <a:pt x="69" y="108"/>
                  <a:pt x="76" y="115"/>
                  <a:pt x="84" y="121"/>
                </a:cubicBezTo>
                <a:cubicBezTo>
                  <a:pt x="92" y="127"/>
                  <a:pt x="100" y="132"/>
                  <a:pt x="108" y="137"/>
                </a:cubicBezTo>
                <a:cubicBezTo>
                  <a:pt x="110" y="139"/>
                  <a:pt x="112" y="140"/>
                  <a:pt x="115" y="141"/>
                </a:cubicBezTo>
                <a:cubicBezTo>
                  <a:pt x="118" y="143"/>
                  <a:pt x="118" y="143"/>
                  <a:pt x="118" y="143"/>
                </a:cubicBezTo>
                <a:cubicBezTo>
                  <a:pt x="119" y="143"/>
                  <a:pt x="120" y="144"/>
                  <a:pt x="121" y="144"/>
                </a:cubicBezTo>
                <a:cubicBezTo>
                  <a:pt x="123" y="145"/>
                  <a:pt x="125" y="147"/>
                  <a:pt x="127" y="148"/>
                </a:cubicBezTo>
                <a:cubicBezTo>
                  <a:pt x="129" y="149"/>
                  <a:pt x="132" y="150"/>
                  <a:pt x="134" y="151"/>
                </a:cubicBezTo>
                <a:cubicBezTo>
                  <a:pt x="135" y="151"/>
                  <a:pt x="136" y="152"/>
                  <a:pt x="137" y="152"/>
                </a:cubicBezTo>
                <a:cubicBezTo>
                  <a:pt x="140" y="154"/>
                  <a:pt x="140" y="154"/>
                  <a:pt x="140" y="154"/>
                </a:cubicBezTo>
                <a:cubicBezTo>
                  <a:pt x="142" y="154"/>
                  <a:pt x="144" y="155"/>
                  <a:pt x="147" y="156"/>
                </a:cubicBezTo>
                <a:cubicBezTo>
                  <a:pt x="151" y="158"/>
                  <a:pt x="155" y="160"/>
                  <a:pt x="160" y="161"/>
                </a:cubicBezTo>
                <a:cubicBezTo>
                  <a:pt x="169" y="164"/>
                  <a:pt x="178" y="166"/>
                  <a:pt x="186" y="169"/>
                </a:cubicBezTo>
                <a:cubicBezTo>
                  <a:pt x="204" y="173"/>
                  <a:pt x="222" y="175"/>
                  <a:pt x="239" y="176"/>
                </a:cubicBezTo>
                <a:cubicBezTo>
                  <a:pt x="244" y="176"/>
                  <a:pt x="248" y="176"/>
                  <a:pt x="252" y="176"/>
                </a:cubicBezTo>
                <a:cubicBezTo>
                  <a:pt x="254" y="176"/>
                  <a:pt x="256" y="176"/>
                  <a:pt x="259" y="176"/>
                </a:cubicBezTo>
                <a:cubicBezTo>
                  <a:pt x="260" y="176"/>
                  <a:pt x="261" y="176"/>
                  <a:pt x="262" y="176"/>
                </a:cubicBezTo>
                <a:cubicBezTo>
                  <a:pt x="263" y="176"/>
                  <a:pt x="264" y="176"/>
                  <a:pt x="265" y="176"/>
                </a:cubicBezTo>
                <a:cubicBezTo>
                  <a:pt x="267" y="176"/>
                  <a:pt x="269" y="176"/>
                  <a:pt x="271" y="175"/>
                </a:cubicBezTo>
                <a:cubicBezTo>
                  <a:pt x="273" y="175"/>
                  <a:pt x="275" y="175"/>
                  <a:pt x="277" y="175"/>
                </a:cubicBezTo>
                <a:cubicBezTo>
                  <a:pt x="282" y="175"/>
                  <a:pt x="286" y="174"/>
                  <a:pt x="290" y="174"/>
                </a:cubicBezTo>
                <a:cubicBezTo>
                  <a:pt x="306" y="172"/>
                  <a:pt x="321" y="168"/>
                  <a:pt x="336" y="164"/>
                </a:cubicBezTo>
                <a:cubicBezTo>
                  <a:pt x="365" y="155"/>
                  <a:pt x="390" y="142"/>
                  <a:pt x="410" y="128"/>
                </a:cubicBezTo>
                <a:cubicBezTo>
                  <a:pt x="420" y="121"/>
                  <a:pt x="429" y="113"/>
                  <a:pt x="437" y="106"/>
                </a:cubicBezTo>
                <a:cubicBezTo>
                  <a:pt x="445" y="99"/>
                  <a:pt x="452" y="91"/>
                  <a:pt x="457" y="85"/>
                </a:cubicBezTo>
                <a:cubicBezTo>
                  <a:pt x="469" y="71"/>
                  <a:pt x="476" y="59"/>
                  <a:pt x="481" y="50"/>
                </a:cubicBezTo>
                <a:cubicBezTo>
                  <a:pt x="482" y="48"/>
                  <a:pt x="483" y="46"/>
                  <a:pt x="484" y="45"/>
                </a:cubicBezTo>
                <a:cubicBezTo>
                  <a:pt x="485" y="43"/>
                  <a:pt x="485" y="42"/>
                  <a:pt x="486" y="41"/>
                </a:cubicBezTo>
                <a:cubicBezTo>
                  <a:pt x="487" y="38"/>
                  <a:pt x="487" y="37"/>
                  <a:pt x="487" y="37"/>
                </a:cubicBezTo>
                <a:cubicBezTo>
                  <a:pt x="471" y="30"/>
                  <a:pt x="471" y="30"/>
                  <a:pt x="471" y="30"/>
                </a:cubicBezTo>
                <a:cubicBezTo>
                  <a:pt x="471" y="30"/>
                  <a:pt x="471" y="31"/>
                  <a:pt x="470" y="33"/>
                </a:cubicBezTo>
                <a:cubicBezTo>
                  <a:pt x="469" y="34"/>
                  <a:pt x="468" y="35"/>
                  <a:pt x="468" y="37"/>
                </a:cubicBezTo>
                <a:cubicBezTo>
                  <a:pt x="467" y="38"/>
                  <a:pt x="466" y="40"/>
                  <a:pt x="465" y="42"/>
                </a:cubicBezTo>
                <a:cubicBezTo>
                  <a:pt x="461" y="50"/>
                  <a:pt x="454" y="61"/>
                  <a:pt x="443" y="73"/>
                </a:cubicBezTo>
                <a:cubicBezTo>
                  <a:pt x="433" y="86"/>
                  <a:pt x="418" y="100"/>
                  <a:pt x="399" y="114"/>
                </a:cubicBezTo>
                <a:cubicBezTo>
                  <a:pt x="389" y="120"/>
                  <a:pt x="379" y="126"/>
                  <a:pt x="367" y="132"/>
                </a:cubicBezTo>
                <a:cubicBezTo>
                  <a:pt x="361" y="135"/>
                  <a:pt x="355" y="138"/>
                  <a:pt x="349" y="140"/>
                </a:cubicBezTo>
                <a:cubicBezTo>
                  <a:pt x="347" y="141"/>
                  <a:pt x="345" y="141"/>
                  <a:pt x="344" y="142"/>
                </a:cubicBezTo>
                <a:cubicBezTo>
                  <a:pt x="342" y="143"/>
                  <a:pt x="340" y="143"/>
                  <a:pt x="339" y="144"/>
                </a:cubicBezTo>
                <a:cubicBezTo>
                  <a:pt x="335" y="145"/>
                  <a:pt x="332" y="146"/>
                  <a:pt x="329" y="147"/>
                </a:cubicBezTo>
                <a:cubicBezTo>
                  <a:pt x="315" y="151"/>
                  <a:pt x="300" y="154"/>
                  <a:pt x="285" y="156"/>
                </a:cubicBezTo>
                <a:cubicBezTo>
                  <a:pt x="283" y="156"/>
                  <a:pt x="281" y="156"/>
                  <a:pt x="279" y="157"/>
                </a:cubicBezTo>
                <a:cubicBezTo>
                  <a:pt x="277" y="157"/>
                  <a:pt x="275" y="157"/>
                  <a:pt x="273" y="157"/>
                </a:cubicBezTo>
                <a:cubicBezTo>
                  <a:pt x="272" y="157"/>
                  <a:pt x="271" y="157"/>
                  <a:pt x="270" y="157"/>
                </a:cubicBezTo>
                <a:cubicBezTo>
                  <a:pt x="269" y="157"/>
                  <a:pt x="268" y="158"/>
                  <a:pt x="267" y="158"/>
                </a:cubicBezTo>
                <a:cubicBezTo>
                  <a:pt x="265" y="158"/>
                  <a:pt x="263" y="158"/>
                  <a:pt x="261" y="158"/>
                </a:cubicBezTo>
                <a:cubicBezTo>
                  <a:pt x="253" y="158"/>
                  <a:pt x="245" y="158"/>
                  <a:pt x="237" y="158"/>
                </a:cubicBezTo>
                <a:cubicBezTo>
                  <a:pt x="221" y="157"/>
                  <a:pt x="204" y="154"/>
                  <a:pt x="187" y="150"/>
                </a:cubicBezTo>
                <a:cubicBezTo>
                  <a:pt x="185" y="150"/>
                  <a:pt x="183" y="149"/>
                  <a:pt x="181" y="149"/>
                </a:cubicBezTo>
                <a:cubicBezTo>
                  <a:pt x="179" y="148"/>
                  <a:pt x="176" y="147"/>
                  <a:pt x="174" y="147"/>
                </a:cubicBezTo>
                <a:cubicBezTo>
                  <a:pt x="171" y="146"/>
                  <a:pt x="171" y="146"/>
                  <a:pt x="171" y="146"/>
                </a:cubicBezTo>
                <a:cubicBezTo>
                  <a:pt x="168" y="145"/>
                  <a:pt x="168" y="145"/>
                  <a:pt x="168" y="145"/>
                </a:cubicBezTo>
                <a:cubicBezTo>
                  <a:pt x="166" y="144"/>
                  <a:pt x="164" y="143"/>
                  <a:pt x="162" y="143"/>
                </a:cubicBezTo>
                <a:cubicBezTo>
                  <a:pt x="160" y="142"/>
                  <a:pt x="158" y="141"/>
                  <a:pt x="156" y="140"/>
                </a:cubicBezTo>
                <a:cubicBezTo>
                  <a:pt x="153" y="139"/>
                  <a:pt x="153" y="139"/>
                  <a:pt x="153" y="139"/>
                </a:cubicBezTo>
                <a:cubicBezTo>
                  <a:pt x="150" y="138"/>
                  <a:pt x="150" y="138"/>
                  <a:pt x="150" y="138"/>
                </a:cubicBezTo>
                <a:cubicBezTo>
                  <a:pt x="148" y="137"/>
                  <a:pt x="145" y="136"/>
                  <a:pt x="143" y="135"/>
                </a:cubicBezTo>
                <a:cubicBezTo>
                  <a:pt x="141" y="134"/>
                  <a:pt x="139" y="133"/>
                  <a:pt x="137" y="132"/>
                </a:cubicBezTo>
                <a:cubicBezTo>
                  <a:pt x="129" y="128"/>
                  <a:pt x="121" y="124"/>
                  <a:pt x="114" y="119"/>
                </a:cubicBezTo>
                <a:cubicBezTo>
                  <a:pt x="111" y="118"/>
                  <a:pt x="111" y="118"/>
                  <a:pt x="111" y="118"/>
                </a:cubicBezTo>
                <a:cubicBezTo>
                  <a:pt x="110" y="117"/>
                  <a:pt x="109" y="116"/>
                  <a:pt x="108" y="116"/>
                </a:cubicBezTo>
                <a:cubicBezTo>
                  <a:pt x="106" y="114"/>
                  <a:pt x="104" y="113"/>
                  <a:pt x="102" y="112"/>
                </a:cubicBezTo>
                <a:cubicBezTo>
                  <a:pt x="99" y="109"/>
                  <a:pt x="95" y="106"/>
                  <a:pt x="91" y="104"/>
                </a:cubicBezTo>
                <a:cubicBezTo>
                  <a:pt x="88" y="101"/>
                  <a:pt x="84" y="98"/>
                  <a:pt x="81" y="95"/>
                </a:cubicBezTo>
                <a:cubicBezTo>
                  <a:pt x="79" y="93"/>
                  <a:pt x="77" y="91"/>
                  <a:pt x="76" y="90"/>
                </a:cubicBezTo>
                <a:cubicBezTo>
                  <a:pt x="75" y="89"/>
                  <a:pt x="75" y="89"/>
                  <a:pt x="75" y="89"/>
                </a:cubicBezTo>
                <a:cubicBezTo>
                  <a:pt x="73" y="87"/>
                  <a:pt x="73" y="87"/>
                  <a:pt x="73" y="87"/>
                </a:cubicBezTo>
                <a:cubicBezTo>
                  <a:pt x="71" y="85"/>
                  <a:pt x="71" y="85"/>
                  <a:pt x="71" y="85"/>
                </a:cubicBezTo>
                <a:cubicBezTo>
                  <a:pt x="64" y="78"/>
                  <a:pt x="58" y="71"/>
                  <a:pt x="53" y="64"/>
                </a:cubicBezTo>
                <a:cubicBezTo>
                  <a:pt x="47" y="56"/>
                  <a:pt x="42" y="48"/>
                  <a:pt x="38" y="40"/>
                </a:cubicBezTo>
                <a:cubicBezTo>
                  <a:pt x="38" y="40"/>
                  <a:pt x="37" y="39"/>
                  <a:pt x="37" y="39"/>
                </a:cubicBezTo>
                <a:cubicBezTo>
                  <a:pt x="37" y="38"/>
                  <a:pt x="37" y="38"/>
                  <a:pt x="37" y="38"/>
                </a:cubicBezTo>
                <a:cubicBezTo>
                  <a:pt x="37" y="38"/>
                  <a:pt x="37" y="38"/>
                  <a:pt x="37" y="38"/>
                </a:cubicBezTo>
                <a:cubicBezTo>
                  <a:pt x="37" y="37"/>
                  <a:pt x="37" y="37"/>
                  <a:pt x="37" y="37"/>
                </a:cubicBezTo>
                <a:cubicBezTo>
                  <a:pt x="36" y="37"/>
                  <a:pt x="36" y="37"/>
                  <a:pt x="36" y="37"/>
                </a:cubicBezTo>
                <a:cubicBezTo>
                  <a:pt x="36" y="36"/>
                  <a:pt x="36" y="36"/>
                  <a:pt x="36" y="36"/>
                </a:cubicBezTo>
                <a:cubicBezTo>
                  <a:pt x="35" y="35"/>
                  <a:pt x="34" y="33"/>
                  <a:pt x="34" y="32"/>
                </a:cubicBezTo>
                <a:cubicBezTo>
                  <a:pt x="33" y="30"/>
                  <a:pt x="32" y="29"/>
                  <a:pt x="32" y="28"/>
                </a:cubicBezTo>
                <a:cubicBezTo>
                  <a:pt x="31" y="26"/>
                  <a:pt x="30" y="24"/>
                  <a:pt x="30" y="24"/>
                </a:cubicBezTo>
                <a:cubicBezTo>
                  <a:pt x="34" y="23"/>
                  <a:pt x="37" y="23"/>
                  <a:pt x="41" y="23"/>
                </a:cubicBezTo>
                <a:cubicBezTo>
                  <a:pt x="43" y="23"/>
                  <a:pt x="45" y="24"/>
                  <a:pt x="48" y="24"/>
                </a:cubicBezTo>
                <a:cubicBezTo>
                  <a:pt x="50" y="24"/>
                  <a:pt x="52" y="24"/>
                  <a:pt x="54" y="25"/>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371" name="Google Shape;371;p16"/>
          <p:cNvSpPr txBox="1"/>
          <p:nvPr/>
        </p:nvSpPr>
        <p:spPr>
          <a:xfrm>
            <a:off x="2940900" y="2861488"/>
            <a:ext cx="1339500" cy="461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500"/>
              <a:buFont typeface="Arial"/>
              <a:buNone/>
            </a:pPr>
            <a:r>
              <a:rPr b="0" i="0" lang="en" sz="1500" u="none" cap="none" strike="noStrike">
                <a:solidFill>
                  <a:srgbClr val="FFFFFF"/>
                </a:solidFill>
                <a:latin typeface="Times New Roman"/>
                <a:ea typeface="Times New Roman"/>
                <a:cs typeface="Times New Roman"/>
                <a:sym typeface="Times New Roman"/>
              </a:rPr>
              <a:t>Classify using the job_title</a:t>
            </a:r>
            <a:endParaRPr b="0" i="0" sz="1100" u="none" cap="none" strike="noStrike">
              <a:solidFill>
                <a:srgbClr val="FFFFFF"/>
              </a:solidFill>
              <a:latin typeface="Times New Roman"/>
              <a:ea typeface="Times New Roman"/>
              <a:cs typeface="Times New Roman"/>
              <a:sym typeface="Times New Roman"/>
            </a:endParaRPr>
          </a:p>
        </p:txBody>
      </p:sp>
      <p:sp>
        <p:nvSpPr>
          <p:cNvPr id="372" name="Google Shape;372;p16"/>
          <p:cNvSpPr txBox="1"/>
          <p:nvPr/>
        </p:nvSpPr>
        <p:spPr>
          <a:xfrm>
            <a:off x="4875050" y="2861488"/>
            <a:ext cx="1339500" cy="461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FFFFFF"/>
                </a:solidFill>
                <a:latin typeface="Times New Roman"/>
                <a:ea typeface="Times New Roman"/>
                <a:cs typeface="Times New Roman"/>
                <a:sym typeface="Times New Roman"/>
              </a:rPr>
              <a:t>Classify using the soc_name</a:t>
            </a:r>
            <a:endParaRPr b="0" i="0" sz="1100" u="none" cap="none" strike="noStrike">
              <a:solidFill>
                <a:srgbClr val="FFFFFF"/>
              </a:solidFill>
              <a:latin typeface="Times New Roman"/>
              <a:ea typeface="Times New Roman"/>
              <a:cs typeface="Times New Roman"/>
              <a:sym typeface="Times New Roman"/>
            </a:endParaRPr>
          </a:p>
        </p:txBody>
      </p:sp>
      <p:sp>
        <p:nvSpPr>
          <p:cNvPr id="373" name="Google Shape;373;p16"/>
          <p:cNvSpPr txBox="1"/>
          <p:nvPr/>
        </p:nvSpPr>
        <p:spPr>
          <a:xfrm>
            <a:off x="6753875" y="2861500"/>
            <a:ext cx="1970100" cy="1154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100"/>
              <a:buFont typeface="Arial"/>
              <a:buNone/>
            </a:pPr>
            <a:r>
              <a:rPr b="0" i="0" lang="en" sz="1500" u="none" cap="none" strike="noStrike">
                <a:solidFill>
                  <a:srgbClr val="FFFFFF"/>
                </a:solidFill>
                <a:latin typeface="Times New Roman"/>
                <a:ea typeface="Times New Roman"/>
                <a:cs typeface="Times New Roman"/>
                <a:sym typeface="Times New Roman"/>
              </a:rPr>
              <a:t>Combine 2 data frame and drop the original soc_name column</a:t>
            </a:r>
            <a:endParaRPr b="0" i="0" sz="1500" u="none" cap="none" strike="noStrike">
              <a:solidFill>
                <a:srgbClr val="FFFF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b="0" i="0" sz="1500" u="none" cap="none" strike="noStrike">
              <a:solidFill>
                <a:srgbClr val="FFFF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Times New Roman"/>
              <a:ea typeface="Times New Roman"/>
              <a:cs typeface="Times New Roman"/>
              <a:sym typeface="Times New Roman"/>
            </a:endParaRPr>
          </a:p>
        </p:txBody>
      </p:sp>
      <p:sp>
        <p:nvSpPr>
          <p:cNvPr id="374" name="Google Shape;374;p16"/>
          <p:cNvSpPr/>
          <p:nvPr/>
        </p:nvSpPr>
        <p:spPr>
          <a:xfrm rot="2700000">
            <a:off x="4489299" y="2920030"/>
            <a:ext cx="187129" cy="344628"/>
          </a:xfrm>
          <a:custGeom>
            <a:rect b="b" l="l" r="r" t="t"/>
            <a:pathLst>
              <a:path extrusionOk="0" h="1073" w="579">
                <a:moveTo>
                  <a:pt x="482" y="367"/>
                </a:moveTo>
                <a:cubicBezTo>
                  <a:pt x="482" y="148"/>
                  <a:pt x="482" y="148"/>
                  <a:pt x="482" y="148"/>
                </a:cubicBezTo>
                <a:cubicBezTo>
                  <a:pt x="508" y="135"/>
                  <a:pt x="525" y="109"/>
                  <a:pt x="525" y="79"/>
                </a:cubicBezTo>
                <a:cubicBezTo>
                  <a:pt x="525" y="35"/>
                  <a:pt x="490" y="0"/>
                  <a:pt x="447" y="0"/>
                </a:cubicBezTo>
                <a:cubicBezTo>
                  <a:pt x="132" y="0"/>
                  <a:pt x="132" y="0"/>
                  <a:pt x="132" y="0"/>
                </a:cubicBezTo>
                <a:cubicBezTo>
                  <a:pt x="89" y="0"/>
                  <a:pt x="54" y="35"/>
                  <a:pt x="54" y="79"/>
                </a:cubicBezTo>
                <a:cubicBezTo>
                  <a:pt x="54" y="109"/>
                  <a:pt x="71" y="135"/>
                  <a:pt x="96" y="148"/>
                </a:cubicBezTo>
                <a:cubicBezTo>
                  <a:pt x="96" y="367"/>
                  <a:pt x="96" y="367"/>
                  <a:pt x="96" y="367"/>
                </a:cubicBezTo>
                <a:cubicBezTo>
                  <a:pt x="35" y="422"/>
                  <a:pt x="0" y="500"/>
                  <a:pt x="0" y="583"/>
                </a:cubicBezTo>
                <a:cubicBezTo>
                  <a:pt x="0" y="612"/>
                  <a:pt x="0" y="612"/>
                  <a:pt x="0" y="612"/>
                </a:cubicBezTo>
                <a:cubicBezTo>
                  <a:pt x="224" y="612"/>
                  <a:pt x="224" y="612"/>
                  <a:pt x="224" y="612"/>
                </a:cubicBezTo>
                <a:cubicBezTo>
                  <a:pt x="224" y="923"/>
                  <a:pt x="224" y="923"/>
                  <a:pt x="224" y="923"/>
                </a:cubicBezTo>
                <a:cubicBezTo>
                  <a:pt x="289" y="1073"/>
                  <a:pt x="289" y="1073"/>
                  <a:pt x="289" y="1073"/>
                </a:cubicBezTo>
                <a:cubicBezTo>
                  <a:pt x="355" y="923"/>
                  <a:pt x="355" y="923"/>
                  <a:pt x="355" y="923"/>
                </a:cubicBezTo>
                <a:cubicBezTo>
                  <a:pt x="355" y="612"/>
                  <a:pt x="355" y="612"/>
                  <a:pt x="355" y="612"/>
                </a:cubicBezTo>
                <a:cubicBezTo>
                  <a:pt x="579" y="612"/>
                  <a:pt x="579" y="612"/>
                  <a:pt x="579" y="612"/>
                </a:cubicBezTo>
                <a:cubicBezTo>
                  <a:pt x="579" y="583"/>
                  <a:pt x="579" y="583"/>
                  <a:pt x="579" y="583"/>
                </a:cubicBezTo>
                <a:cubicBezTo>
                  <a:pt x="579" y="500"/>
                  <a:pt x="544" y="422"/>
                  <a:pt x="482" y="367"/>
                </a:cubicBezTo>
                <a:close/>
                <a:moveTo>
                  <a:pt x="132" y="58"/>
                </a:moveTo>
                <a:cubicBezTo>
                  <a:pt x="447" y="58"/>
                  <a:pt x="447" y="58"/>
                  <a:pt x="447" y="58"/>
                </a:cubicBezTo>
                <a:cubicBezTo>
                  <a:pt x="458" y="58"/>
                  <a:pt x="467" y="67"/>
                  <a:pt x="467" y="79"/>
                </a:cubicBezTo>
                <a:cubicBezTo>
                  <a:pt x="467" y="89"/>
                  <a:pt x="459" y="97"/>
                  <a:pt x="449" y="99"/>
                </a:cubicBezTo>
                <a:cubicBezTo>
                  <a:pt x="436" y="101"/>
                  <a:pt x="436" y="101"/>
                  <a:pt x="436" y="101"/>
                </a:cubicBezTo>
                <a:cubicBezTo>
                  <a:pt x="143" y="101"/>
                  <a:pt x="143" y="101"/>
                  <a:pt x="143" y="101"/>
                </a:cubicBezTo>
                <a:cubicBezTo>
                  <a:pt x="129" y="99"/>
                  <a:pt x="129" y="99"/>
                  <a:pt x="129" y="99"/>
                </a:cubicBezTo>
                <a:cubicBezTo>
                  <a:pt x="119" y="97"/>
                  <a:pt x="111" y="89"/>
                  <a:pt x="111" y="79"/>
                </a:cubicBezTo>
                <a:cubicBezTo>
                  <a:pt x="111" y="67"/>
                  <a:pt x="121" y="58"/>
                  <a:pt x="132" y="58"/>
                </a:cubicBezTo>
                <a:close/>
                <a:moveTo>
                  <a:pt x="424" y="370"/>
                </a:moveTo>
                <a:cubicBezTo>
                  <a:pt x="154" y="370"/>
                  <a:pt x="154" y="370"/>
                  <a:pt x="154" y="370"/>
                </a:cubicBezTo>
                <a:cubicBezTo>
                  <a:pt x="154" y="130"/>
                  <a:pt x="154" y="130"/>
                  <a:pt x="154" y="130"/>
                </a:cubicBezTo>
                <a:cubicBezTo>
                  <a:pt x="424" y="130"/>
                  <a:pt x="424" y="130"/>
                  <a:pt x="424" y="130"/>
                </a:cubicBezTo>
                <a:lnTo>
                  <a:pt x="424" y="370"/>
                </a:lnTo>
                <a:close/>
                <a:moveTo>
                  <a:pt x="297" y="911"/>
                </a:moveTo>
                <a:cubicBezTo>
                  <a:pt x="289" y="928"/>
                  <a:pt x="289" y="928"/>
                  <a:pt x="289" y="928"/>
                </a:cubicBezTo>
                <a:cubicBezTo>
                  <a:pt x="282" y="911"/>
                  <a:pt x="282" y="911"/>
                  <a:pt x="282" y="911"/>
                </a:cubicBezTo>
                <a:cubicBezTo>
                  <a:pt x="282" y="612"/>
                  <a:pt x="282" y="612"/>
                  <a:pt x="282" y="612"/>
                </a:cubicBezTo>
                <a:cubicBezTo>
                  <a:pt x="297" y="612"/>
                  <a:pt x="297" y="612"/>
                  <a:pt x="297" y="612"/>
                </a:cubicBezTo>
                <a:lnTo>
                  <a:pt x="297" y="911"/>
                </a:lnTo>
                <a:close/>
                <a:moveTo>
                  <a:pt x="355" y="554"/>
                </a:moveTo>
                <a:cubicBezTo>
                  <a:pt x="224" y="554"/>
                  <a:pt x="224" y="554"/>
                  <a:pt x="224" y="554"/>
                </a:cubicBezTo>
                <a:cubicBezTo>
                  <a:pt x="59" y="554"/>
                  <a:pt x="59" y="554"/>
                  <a:pt x="59" y="554"/>
                </a:cubicBezTo>
                <a:cubicBezTo>
                  <a:pt x="67" y="495"/>
                  <a:pt x="97" y="441"/>
                  <a:pt x="144" y="403"/>
                </a:cubicBezTo>
                <a:cubicBezTo>
                  <a:pt x="149" y="399"/>
                  <a:pt x="149" y="399"/>
                  <a:pt x="149" y="399"/>
                </a:cubicBezTo>
                <a:cubicBezTo>
                  <a:pt x="430" y="399"/>
                  <a:pt x="430" y="399"/>
                  <a:pt x="430" y="399"/>
                </a:cubicBezTo>
                <a:cubicBezTo>
                  <a:pt x="435" y="403"/>
                  <a:pt x="435" y="403"/>
                  <a:pt x="435" y="403"/>
                </a:cubicBezTo>
                <a:cubicBezTo>
                  <a:pt x="482" y="441"/>
                  <a:pt x="512" y="495"/>
                  <a:pt x="519" y="554"/>
                </a:cubicBezTo>
                <a:lnTo>
                  <a:pt x="355" y="55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grpSp>
        <p:nvGrpSpPr>
          <p:cNvPr id="375" name="Google Shape;375;p16"/>
          <p:cNvGrpSpPr/>
          <p:nvPr/>
        </p:nvGrpSpPr>
        <p:grpSpPr>
          <a:xfrm>
            <a:off x="6340997" y="2904349"/>
            <a:ext cx="286417" cy="272558"/>
            <a:chOff x="6719888" y="887413"/>
            <a:chExt cx="492125" cy="468312"/>
          </a:xfrm>
        </p:grpSpPr>
        <p:sp>
          <p:nvSpPr>
            <p:cNvPr id="376" name="Google Shape;376;p16"/>
            <p:cNvSpPr/>
            <p:nvPr/>
          </p:nvSpPr>
          <p:spPr>
            <a:xfrm>
              <a:off x="6719888" y="887413"/>
              <a:ext cx="492125" cy="468312"/>
            </a:xfrm>
            <a:custGeom>
              <a:rect b="b" l="l" r="r" t="t"/>
              <a:pathLst>
                <a:path extrusionOk="0" h="122" w="128">
                  <a:moveTo>
                    <a:pt x="117" y="0"/>
                  </a:moveTo>
                  <a:cubicBezTo>
                    <a:pt x="11" y="0"/>
                    <a:pt x="11" y="0"/>
                    <a:pt x="11" y="0"/>
                  </a:cubicBezTo>
                  <a:cubicBezTo>
                    <a:pt x="5" y="0"/>
                    <a:pt x="0" y="5"/>
                    <a:pt x="0" y="11"/>
                  </a:cubicBezTo>
                  <a:cubicBezTo>
                    <a:pt x="0" y="93"/>
                    <a:pt x="0" y="93"/>
                    <a:pt x="0" y="93"/>
                  </a:cubicBezTo>
                  <a:cubicBezTo>
                    <a:pt x="0" y="99"/>
                    <a:pt x="5" y="104"/>
                    <a:pt x="11" y="104"/>
                  </a:cubicBezTo>
                  <a:cubicBezTo>
                    <a:pt x="43" y="104"/>
                    <a:pt x="43" y="104"/>
                    <a:pt x="43" y="104"/>
                  </a:cubicBezTo>
                  <a:cubicBezTo>
                    <a:pt x="42" y="106"/>
                    <a:pt x="39" y="109"/>
                    <a:pt x="38" y="110"/>
                  </a:cubicBezTo>
                  <a:cubicBezTo>
                    <a:pt x="36" y="111"/>
                    <a:pt x="35" y="112"/>
                    <a:pt x="35" y="113"/>
                  </a:cubicBezTo>
                  <a:cubicBezTo>
                    <a:pt x="34" y="114"/>
                    <a:pt x="33" y="116"/>
                    <a:pt x="34" y="118"/>
                  </a:cubicBezTo>
                  <a:cubicBezTo>
                    <a:pt x="35" y="120"/>
                    <a:pt x="37" y="122"/>
                    <a:pt x="42" y="122"/>
                  </a:cubicBezTo>
                  <a:cubicBezTo>
                    <a:pt x="86" y="122"/>
                    <a:pt x="86" y="122"/>
                    <a:pt x="86" y="122"/>
                  </a:cubicBezTo>
                  <a:cubicBezTo>
                    <a:pt x="91" y="122"/>
                    <a:pt x="93" y="120"/>
                    <a:pt x="94" y="118"/>
                  </a:cubicBezTo>
                  <a:cubicBezTo>
                    <a:pt x="95" y="116"/>
                    <a:pt x="95" y="114"/>
                    <a:pt x="94" y="113"/>
                  </a:cubicBezTo>
                  <a:cubicBezTo>
                    <a:pt x="93" y="112"/>
                    <a:pt x="92" y="111"/>
                    <a:pt x="91" y="110"/>
                  </a:cubicBezTo>
                  <a:cubicBezTo>
                    <a:pt x="89" y="109"/>
                    <a:pt x="87" y="106"/>
                    <a:pt x="85" y="104"/>
                  </a:cubicBezTo>
                  <a:cubicBezTo>
                    <a:pt x="117" y="104"/>
                    <a:pt x="117" y="104"/>
                    <a:pt x="117" y="104"/>
                  </a:cubicBezTo>
                  <a:cubicBezTo>
                    <a:pt x="123" y="104"/>
                    <a:pt x="128" y="99"/>
                    <a:pt x="128" y="93"/>
                  </a:cubicBezTo>
                  <a:cubicBezTo>
                    <a:pt x="128" y="11"/>
                    <a:pt x="128" y="11"/>
                    <a:pt x="128" y="11"/>
                  </a:cubicBezTo>
                  <a:cubicBezTo>
                    <a:pt x="128" y="5"/>
                    <a:pt x="123" y="0"/>
                    <a:pt x="117" y="0"/>
                  </a:cubicBezTo>
                  <a:close/>
                  <a:moveTo>
                    <a:pt x="88" y="113"/>
                  </a:moveTo>
                  <a:cubicBezTo>
                    <a:pt x="89" y="114"/>
                    <a:pt x="90" y="115"/>
                    <a:pt x="90" y="116"/>
                  </a:cubicBezTo>
                  <a:cubicBezTo>
                    <a:pt x="90" y="116"/>
                    <a:pt x="91" y="116"/>
                    <a:pt x="90" y="116"/>
                  </a:cubicBezTo>
                  <a:cubicBezTo>
                    <a:pt x="90" y="117"/>
                    <a:pt x="88" y="118"/>
                    <a:pt x="86" y="118"/>
                  </a:cubicBezTo>
                  <a:cubicBezTo>
                    <a:pt x="42" y="118"/>
                    <a:pt x="42" y="118"/>
                    <a:pt x="42" y="118"/>
                  </a:cubicBezTo>
                  <a:cubicBezTo>
                    <a:pt x="40" y="118"/>
                    <a:pt x="38" y="117"/>
                    <a:pt x="38" y="116"/>
                  </a:cubicBezTo>
                  <a:cubicBezTo>
                    <a:pt x="38" y="116"/>
                    <a:pt x="38" y="116"/>
                    <a:pt x="38" y="116"/>
                  </a:cubicBezTo>
                  <a:cubicBezTo>
                    <a:pt x="38" y="116"/>
                    <a:pt x="38" y="116"/>
                    <a:pt x="38" y="116"/>
                  </a:cubicBezTo>
                  <a:cubicBezTo>
                    <a:pt x="38" y="115"/>
                    <a:pt x="39" y="114"/>
                    <a:pt x="40" y="113"/>
                  </a:cubicBezTo>
                  <a:cubicBezTo>
                    <a:pt x="44" y="109"/>
                    <a:pt x="47" y="106"/>
                    <a:pt x="48" y="104"/>
                  </a:cubicBezTo>
                  <a:cubicBezTo>
                    <a:pt x="80" y="104"/>
                    <a:pt x="80" y="104"/>
                    <a:pt x="80" y="104"/>
                  </a:cubicBezTo>
                  <a:cubicBezTo>
                    <a:pt x="82" y="106"/>
                    <a:pt x="84" y="109"/>
                    <a:pt x="88" y="113"/>
                  </a:cubicBezTo>
                  <a:close/>
                  <a:moveTo>
                    <a:pt x="120" y="93"/>
                  </a:moveTo>
                  <a:cubicBezTo>
                    <a:pt x="120" y="95"/>
                    <a:pt x="119" y="96"/>
                    <a:pt x="117" y="96"/>
                  </a:cubicBezTo>
                  <a:cubicBezTo>
                    <a:pt x="11" y="96"/>
                    <a:pt x="11" y="96"/>
                    <a:pt x="11" y="96"/>
                  </a:cubicBezTo>
                  <a:cubicBezTo>
                    <a:pt x="9" y="96"/>
                    <a:pt x="8" y="95"/>
                    <a:pt x="8" y="93"/>
                  </a:cubicBezTo>
                  <a:cubicBezTo>
                    <a:pt x="8" y="11"/>
                    <a:pt x="8" y="11"/>
                    <a:pt x="8" y="11"/>
                  </a:cubicBezTo>
                  <a:cubicBezTo>
                    <a:pt x="8" y="9"/>
                    <a:pt x="9" y="8"/>
                    <a:pt x="11" y="8"/>
                  </a:cubicBezTo>
                  <a:cubicBezTo>
                    <a:pt x="117" y="8"/>
                    <a:pt x="117" y="8"/>
                    <a:pt x="117" y="8"/>
                  </a:cubicBezTo>
                  <a:cubicBezTo>
                    <a:pt x="119" y="8"/>
                    <a:pt x="120" y="9"/>
                    <a:pt x="120" y="11"/>
                  </a:cubicBezTo>
                  <a:lnTo>
                    <a:pt x="120" y="93"/>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377" name="Google Shape;377;p16"/>
            <p:cNvSpPr/>
            <p:nvPr/>
          </p:nvSpPr>
          <p:spPr>
            <a:xfrm>
              <a:off x="6781801" y="947738"/>
              <a:ext cx="368300" cy="247650"/>
            </a:xfrm>
            <a:custGeom>
              <a:rect b="b" l="l" r="r" t="t"/>
              <a:pathLst>
                <a:path extrusionOk="0" h="64" w="96">
                  <a:moveTo>
                    <a:pt x="89" y="0"/>
                  </a:moveTo>
                  <a:cubicBezTo>
                    <a:pt x="7" y="0"/>
                    <a:pt x="7" y="0"/>
                    <a:pt x="7" y="0"/>
                  </a:cubicBezTo>
                  <a:cubicBezTo>
                    <a:pt x="3" y="0"/>
                    <a:pt x="0" y="3"/>
                    <a:pt x="0" y="7"/>
                  </a:cubicBezTo>
                  <a:cubicBezTo>
                    <a:pt x="0" y="57"/>
                    <a:pt x="0" y="57"/>
                    <a:pt x="0" y="57"/>
                  </a:cubicBezTo>
                  <a:cubicBezTo>
                    <a:pt x="0" y="61"/>
                    <a:pt x="3" y="64"/>
                    <a:pt x="7" y="64"/>
                  </a:cubicBezTo>
                  <a:cubicBezTo>
                    <a:pt x="89" y="64"/>
                    <a:pt x="89" y="64"/>
                    <a:pt x="89" y="64"/>
                  </a:cubicBezTo>
                  <a:cubicBezTo>
                    <a:pt x="93" y="64"/>
                    <a:pt x="96" y="61"/>
                    <a:pt x="96" y="57"/>
                  </a:cubicBezTo>
                  <a:cubicBezTo>
                    <a:pt x="96" y="7"/>
                    <a:pt x="96" y="7"/>
                    <a:pt x="96" y="7"/>
                  </a:cubicBezTo>
                  <a:cubicBezTo>
                    <a:pt x="96" y="3"/>
                    <a:pt x="93" y="0"/>
                    <a:pt x="89" y="0"/>
                  </a:cubicBezTo>
                  <a:close/>
                  <a:moveTo>
                    <a:pt x="92" y="57"/>
                  </a:moveTo>
                  <a:cubicBezTo>
                    <a:pt x="92" y="59"/>
                    <a:pt x="91" y="60"/>
                    <a:pt x="89" y="60"/>
                  </a:cubicBezTo>
                  <a:cubicBezTo>
                    <a:pt x="7" y="60"/>
                    <a:pt x="7" y="60"/>
                    <a:pt x="7" y="60"/>
                  </a:cubicBezTo>
                  <a:cubicBezTo>
                    <a:pt x="5" y="60"/>
                    <a:pt x="4" y="59"/>
                    <a:pt x="4" y="57"/>
                  </a:cubicBezTo>
                  <a:cubicBezTo>
                    <a:pt x="4" y="7"/>
                    <a:pt x="4" y="7"/>
                    <a:pt x="4" y="7"/>
                  </a:cubicBezTo>
                  <a:cubicBezTo>
                    <a:pt x="4" y="5"/>
                    <a:pt x="5" y="4"/>
                    <a:pt x="7" y="4"/>
                  </a:cubicBezTo>
                  <a:cubicBezTo>
                    <a:pt x="89" y="4"/>
                    <a:pt x="89" y="4"/>
                    <a:pt x="89" y="4"/>
                  </a:cubicBezTo>
                  <a:cubicBezTo>
                    <a:pt x="91" y="4"/>
                    <a:pt x="92" y="5"/>
                    <a:pt x="92" y="7"/>
                  </a:cubicBezTo>
                  <a:lnTo>
                    <a:pt x="92" y="57"/>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378" name="Google Shape;378;p16"/>
            <p:cNvSpPr/>
            <p:nvPr/>
          </p:nvSpPr>
          <p:spPr>
            <a:xfrm>
              <a:off x="6943726" y="1201738"/>
              <a:ext cx="46038" cy="47625"/>
            </a:xfrm>
            <a:custGeom>
              <a:rect b="b" l="l" r="r" t="t"/>
              <a:pathLst>
                <a:path extrusionOk="0" h="12" w="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379" name="Google Shape;379;p16"/>
            <p:cNvSpPr/>
            <p:nvPr/>
          </p:nvSpPr>
          <p:spPr>
            <a:xfrm>
              <a:off x="6881813" y="1044575"/>
              <a:ext cx="61913" cy="65087"/>
            </a:xfrm>
            <a:custGeom>
              <a:rect b="b" l="l" r="r" t="t"/>
              <a:pathLst>
                <a:path extrusionOk="0" h="41" w="39">
                  <a:moveTo>
                    <a:pt x="0" y="24"/>
                  </a:moveTo>
                  <a:lnTo>
                    <a:pt x="39" y="41"/>
                  </a:lnTo>
                  <a:lnTo>
                    <a:pt x="39" y="32"/>
                  </a:lnTo>
                  <a:lnTo>
                    <a:pt x="12" y="19"/>
                  </a:lnTo>
                  <a:lnTo>
                    <a:pt x="39" y="10"/>
                  </a:lnTo>
                  <a:lnTo>
                    <a:pt x="39" y="0"/>
                  </a:lnTo>
                  <a:lnTo>
                    <a:pt x="0" y="17"/>
                  </a:lnTo>
                  <a:lnTo>
                    <a:pt x="0" y="2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380" name="Google Shape;380;p16"/>
            <p:cNvSpPr/>
            <p:nvPr/>
          </p:nvSpPr>
          <p:spPr>
            <a:xfrm>
              <a:off x="6950076" y="1033463"/>
              <a:ext cx="31750" cy="87312"/>
            </a:xfrm>
            <a:custGeom>
              <a:rect b="b" l="l" r="r" t="t"/>
              <a:pathLst>
                <a:path extrusionOk="0" h="23" w="8">
                  <a:moveTo>
                    <a:pt x="7" y="0"/>
                  </a:moveTo>
                  <a:cubicBezTo>
                    <a:pt x="6" y="0"/>
                    <a:pt x="6" y="0"/>
                    <a:pt x="5" y="0"/>
                  </a:cubicBezTo>
                  <a:cubicBezTo>
                    <a:pt x="5" y="0"/>
                    <a:pt x="5" y="1"/>
                    <a:pt x="5" y="2"/>
                  </a:cubicBezTo>
                  <a:cubicBezTo>
                    <a:pt x="0" y="20"/>
                    <a:pt x="0" y="20"/>
                    <a:pt x="0" y="20"/>
                  </a:cubicBezTo>
                  <a:cubicBezTo>
                    <a:pt x="0" y="21"/>
                    <a:pt x="0" y="22"/>
                    <a:pt x="0" y="22"/>
                  </a:cubicBezTo>
                  <a:cubicBezTo>
                    <a:pt x="0" y="23"/>
                    <a:pt x="1" y="23"/>
                    <a:pt x="2" y="23"/>
                  </a:cubicBezTo>
                  <a:cubicBezTo>
                    <a:pt x="2" y="23"/>
                    <a:pt x="2" y="23"/>
                    <a:pt x="3" y="23"/>
                  </a:cubicBezTo>
                  <a:cubicBezTo>
                    <a:pt x="3" y="23"/>
                    <a:pt x="3" y="22"/>
                    <a:pt x="3" y="22"/>
                  </a:cubicBezTo>
                  <a:cubicBezTo>
                    <a:pt x="3" y="22"/>
                    <a:pt x="3" y="21"/>
                    <a:pt x="4" y="21"/>
                  </a:cubicBezTo>
                  <a:cubicBezTo>
                    <a:pt x="8" y="3"/>
                    <a:pt x="8" y="3"/>
                    <a:pt x="8" y="3"/>
                  </a:cubicBezTo>
                  <a:cubicBezTo>
                    <a:pt x="8" y="2"/>
                    <a:pt x="8" y="1"/>
                    <a:pt x="8" y="1"/>
                  </a:cubicBezTo>
                  <a:cubicBezTo>
                    <a:pt x="8" y="0"/>
                    <a:pt x="8" y="0"/>
                    <a:pt x="8" y="0"/>
                  </a:cubicBezTo>
                  <a:cubicBezTo>
                    <a:pt x="8" y="0"/>
                    <a:pt x="7" y="0"/>
                    <a:pt x="7" y="0"/>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381" name="Google Shape;381;p16"/>
            <p:cNvSpPr/>
            <p:nvPr/>
          </p:nvSpPr>
          <p:spPr>
            <a:xfrm>
              <a:off x="6989763" y="1044575"/>
              <a:ext cx="60325" cy="65087"/>
            </a:xfrm>
            <a:custGeom>
              <a:rect b="b" l="l" r="r" t="t"/>
              <a:pathLst>
                <a:path extrusionOk="0" h="41" w="38">
                  <a:moveTo>
                    <a:pt x="0" y="10"/>
                  </a:moveTo>
                  <a:lnTo>
                    <a:pt x="26" y="19"/>
                  </a:lnTo>
                  <a:lnTo>
                    <a:pt x="0" y="32"/>
                  </a:lnTo>
                  <a:lnTo>
                    <a:pt x="0" y="41"/>
                  </a:lnTo>
                  <a:lnTo>
                    <a:pt x="38" y="24"/>
                  </a:lnTo>
                  <a:lnTo>
                    <a:pt x="38" y="17"/>
                  </a:lnTo>
                  <a:lnTo>
                    <a:pt x="0" y="0"/>
                  </a:lnTo>
                  <a:lnTo>
                    <a:pt x="0" y="10"/>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grpSp>
      <p:sp>
        <p:nvSpPr>
          <p:cNvPr id="382" name="Google Shape;382;p16"/>
          <p:cNvSpPr txBox="1"/>
          <p:nvPr/>
        </p:nvSpPr>
        <p:spPr>
          <a:xfrm>
            <a:off x="4245825" y="3545175"/>
            <a:ext cx="3174900" cy="981900"/>
          </a:xfrm>
          <a:prstGeom prst="rect">
            <a:avLst/>
          </a:prstGeom>
          <a:noFill/>
          <a:ln>
            <a:noFill/>
          </a:ln>
        </p:spPr>
        <p:txBody>
          <a:bodyPr anchorCtr="0" anchor="t" bIns="0" lIns="0" spcFirstLastPara="1" rIns="0" wrap="square" tIns="0">
            <a:spAutoFit/>
          </a:bodyPr>
          <a:lstStyle/>
          <a:p>
            <a:pPr indent="-298450" lvl="0" marL="457200" marR="0" rtl="0" algn="l">
              <a:lnSpc>
                <a:spcPct val="120000"/>
              </a:lnSpc>
              <a:spcBef>
                <a:spcPts val="0"/>
              </a:spcBef>
              <a:spcAft>
                <a:spcPts val="0"/>
              </a:spcAft>
              <a:buClr>
                <a:schemeClr val="lt1"/>
              </a:buClr>
              <a:buSzPts val="1100"/>
              <a:buFont typeface="Times New Roman"/>
              <a:buChar char="●"/>
            </a:pPr>
            <a:r>
              <a:rPr b="0" i="0" lang="en" sz="1100" u="none" cap="none" strike="noStrike">
                <a:solidFill>
                  <a:schemeClr val="lt1"/>
                </a:solidFill>
                <a:latin typeface="Times New Roman"/>
                <a:ea typeface="Times New Roman"/>
                <a:cs typeface="Times New Roman"/>
                <a:sym typeface="Times New Roman"/>
              </a:rPr>
              <a:t>Public, fundraising -- PR</a:t>
            </a:r>
            <a:endParaRPr b="0" i="0" sz="1100" u="none" cap="none" strike="noStrike">
              <a:solidFill>
                <a:schemeClr val="lt1"/>
              </a:solidFill>
              <a:latin typeface="Times New Roman"/>
              <a:ea typeface="Times New Roman"/>
              <a:cs typeface="Times New Roman"/>
              <a:sym typeface="Times New Roman"/>
            </a:endParaRPr>
          </a:p>
          <a:p>
            <a:pPr indent="-298450" lvl="0" marL="457200" marR="0" rtl="0" algn="l">
              <a:lnSpc>
                <a:spcPct val="120000"/>
              </a:lnSpc>
              <a:spcBef>
                <a:spcPts val="0"/>
              </a:spcBef>
              <a:spcAft>
                <a:spcPts val="0"/>
              </a:spcAft>
              <a:buClr>
                <a:schemeClr val="lt1"/>
              </a:buClr>
              <a:buSzPts val="1100"/>
              <a:buFont typeface="Times New Roman"/>
              <a:buChar char="●"/>
            </a:pPr>
            <a:r>
              <a:rPr b="0" i="0" lang="en" sz="1100" u="none" cap="none" strike="noStrike">
                <a:solidFill>
                  <a:schemeClr val="lt1"/>
                </a:solidFill>
                <a:latin typeface="Times New Roman"/>
                <a:ea typeface="Times New Roman"/>
                <a:cs typeface="Times New Roman"/>
                <a:sym typeface="Times New Roman"/>
              </a:rPr>
              <a:t>Education, law -- Administrative</a:t>
            </a:r>
            <a:endParaRPr b="0" i="0" sz="1100" u="none" cap="none" strike="noStrike">
              <a:solidFill>
                <a:schemeClr val="lt1"/>
              </a:solidFill>
              <a:latin typeface="Times New Roman"/>
              <a:ea typeface="Times New Roman"/>
              <a:cs typeface="Times New Roman"/>
              <a:sym typeface="Times New Roman"/>
            </a:endParaRPr>
          </a:p>
          <a:p>
            <a:pPr indent="-298450" lvl="0" marL="457200" marR="0" rtl="0" algn="l">
              <a:lnSpc>
                <a:spcPct val="120000"/>
              </a:lnSpc>
              <a:spcBef>
                <a:spcPts val="0"/>
              </a:spcBef>
              <a:spcAft>
                <a:spcPts val="0"/>
              </a:spcAft>
              <a:buClr>
                <a:schemeClr val="lt1"/>
              </a:buClr>
              <a:buSzPts val="1100"/>
              <a:buFont typeface="Times New Roman"/>
              <a:buChar char="●"/>
            </a:pPr>
            <a:r>
              <a:rPr b="0" i="0" lang="en" sz="1100" u="none" cap="none" strike="noStrike">
                <a:solidFill>
                  <a:schemeClr val="lt1"/>
                </a:solidFill>
                <a:latin typeface="Times New Roman"/>
                <a:ea typeface="Times New Roman"/>
                <a:cs typeface="Times New Roman"/>
                <a:sym typeface="Times New Roman"/>
              </a:rPr>
              <a:t>Agricultural, farm -- Agri</a:t>
            </a:r>
            <a:endParaRPr b="0" i="0" sz="1100" u="none" cap="none" strike="noStrike">
              <a:solidFill>
                <a:schemeClr val="lt1"/>
              </a:solidFill>
              <a:latin typeface="Times New Roman"/>
              <a:ea typeface="Times New Roman"/>
              <a:cs typeface="Times New Roman"/>
              <a:sym typeface="Times New Roman"/>
            </a:endParaRPr>
          </a:p>
          <a:p>
            <a:pPr indent="-298450" lvl="0" marL="457200" marR="0" rtl="0" algn="l">
              <a:lnSpc>
                <a:spcPct val="120000"/>
              </a:lnSpc>
              <a:spcBef>
                <a:spcPts val="0"/>
              </a:spcBef>
              <a:spcAft>
                <a:spcPts val="0"/>
              </a:spcAft>
              <a:buClr>
                <a:schemeClr val="lt1"/>
              </a:buClr>
              <a:buSzPts val="1100"/>
              <a:buFont typeface="Times New Roman"/>
              <a:buChar char="●"/>
            </a:pPr>
            <a:r>
              <a:rPr b="0" i="0" lang="en" sz="1100" u="none" cap="none" strike="noStrike">
                <a:solidFill>
                  <a:schemeClr val="lt1"/>
                </a:solidFill>
                <a:latin typeface="Times New Roman"/>
                <a:ea typeface="Times New Roman"/>
                <a:cs typeface="Times New Roman"/>
                <a:sym typeface="Times New Roman"/>
              </a:rPr>
              <a:t>Forensic, health -- Medical</a:t>
            </a:r>
            <a:endParaRPr b="0" i="0" sz="1100" u="none" cap="none" strike="noStrike">
              <a:solidFill>
                <a:schemeClr val="lt1"/>
              </a:solidFill>
              <a:latin typeface="Times New Roman"/>
              <a:ea typeface="Times New Roman"/>
              <a:cs typeface="Times New Roman"/>
              <a:sym typeface="Times New Roman"/>
            </a:endParaRPr>
          </a:p>
          <a:p>
            <a:pPr indent="-298450" lvl="0" marL="457200" marR="0" rtl="0" algn="l">
              <a:lnSpc>
                <a:spcPct val="120000"/>
              </a:lnSpc>
              <a:spcBef>
                <a:spcPts val="0"/>
              </a:spcBef>
              <a:spcAft>
                <a:spcPts val="0"/>
              </a:spcAft>
              <a:buClr>
                <a:schemeClr val="lt1"/>
              </a:buClr>
              <a:buSzPts val="1100"/>
              <a:buFont typeface="Times New Roman"/>
              <a:buChar char="●"/>
            </a:pPr>
            <a:r>
              <a:rPr b="0" i="0" lang="en" sz="1100" u="none" cap="none" strike="noStrike">
                <a:solidFill>
                  <a:schemeClr val="lt1"/>
                </a:solidFill>
                <a:latin typeface="Times New Roman"/>
                <a:ea typeface="Times New Roman"/>
                <a:cs typeface="Times New Roman"/>
                <a:sym typeface="Times New Roman"/>
              </a:rPr>
              <a:t>Teachers -- Education</a:t>
            </a:r>
            <a:endParaRPr b="0" i="0" sz="1100" u="none" cap="none" strike="noStrike">
              <a:solidFill>
                <a:schemeClr val="lt1"/>
              </a:solidFill>
              <a:latin typeface="Times New Roman"/>
              <a:ea typeface="Times New Roman"/>
              <a:cs typeface="Times New Roman"/>
              <a:sym typeface="Times New Roman"/>
            </a:endParaRPr>
          </a:p>
        </p:txBody>
      </p:sp>
      <p:sp>
        <p:nvSpPr>
          <p:cNvPr id="383" name="Google Shape;383;p16"/>
          <p:cNvSpPr/>
          <p:nvPr/>
        </p:nvSpPr>
        <p:spPr>
          <a:xfrm rot="10800000">
            <a:off x="5605197" y="705517"/>
            <a:ext cx="1563606" cy="569811"/>
          </a:xfrm>
          <a:custGeom>
            <a:rect b="b" l="l" r="r" t="t"/>
            <a:pathLst>
              <a:path extrusionOk="0" h="176" w="487">
                <a:moveTo>
                  <a:pt x="54" y="25"/>
                </a:moveTo>
                <a:cubicBezTo>
                  <a:pt x="40" y="19"/>
                  <a:pt x="26" y="11"/>
                  <a:pt x="13" y="0"/>
                </a:cubicBezTo>
                <a:cubicBezTo>
                  <a:pt x="6" y="16"/>
                  <a:pt x="2" y="33"/>
                  <a:pt x="0" y="52"/>
                </a:cubicBezTo>
                <a:cubicBezTo>
                  <a:pt x="0" y="52"/>
                  <a:pt x="0" y="51"/>
                  <a:pt x="0" y="50"/>
                </a:cubicBezTo>
                <a:cubicBezTo>
                  <a:pt x="1" y="49"/>
                  <a:pt x="1" y="47"/>
                  <a:pt x="3" y="45"/>
                </a:cubicBezTo>
                <a:cubicBezTo>
                  <a:pt x="5" y="40"/>
                  <a:pt x="8" y="35"/>
                  <a:pt x="14" y="31"/>
                </a:cubicBezTo>
                <a:cubicBezTo>
                  <a:pt x="14" y="31"/>
                  <a:pt x="14" y="33"/>
                  <a:pt x="15" y="35"/>
                </a:cubicBezTo>
                <a:cubicBezTo>
                  <a:pt x="16" y="37"/>
                  <a:pt x="17" y="38"/>
                  <a:pt x="17" y="40"/>
                </a:cubicBezTo>
                <a:cubicBezTo>
                  <a:pt x="18" y="41"/>
                  <a:pt x="19" y="43"/>
                  <a:pt x="20" y="44"/>
                </a:cubicBezTo>
                <a:cubicBezTo>
                  <a:pt x="20" y="46"/>
                  <a:pt x="20" y="46"/>
                  <a:pt x="20" y="46"/>
                </a:cubicBezTo>
                <a:cubicBezTo>
                  <a:pt x="21" y="46"/>
                  <a:pt x="21" y="46"/>
                  <a:pt x="21" y="46"/>
                </a:cubicBezTo>
                <a:cubicBezTo>
                  <a:pt x="21" y="47"/>
                  <a:pt x="21" y="47"/>
                  <a:pt x="21" y="47"/>
                </a:cubicBezTo>
                <a:cubicBezTo>
                  <a:pt x="25" y="54"/>
                  <a:pt x="25" y="54"/>
                  <a:pt x="25" y="54"/>
                </a:cubicBezTo>
                <a:cubicBezTo>
                  <a:pt x="30" y="63"/>
                  <a:pt x="36" y="71"/>
                  <a:pt x="42" y="79"/>
                </a:cubicBezTo>
                <a:cubicBezTo>
                  <a:pt x="48" y="87"/>
                  <a:pt x="55" y="94"/>
                  <a:pt x="62" y="101"/>
                </a:cubicBezTo>
                <a:cubicBezTo>
                  <a:pt x="69" y="108"/>
                  <a:pt x="76" y="115"/>
                  <a:pt x="84" y="121"/>
                </a:cubicBezTo>
                <a:cubicBezTo>
                  <a:pt x="92" y="127"/>
                  <a:pt x="100" y="132"/>
                  <a:pt x="108" y="137"/>
                </a:cubicBezTo>
                <a:cubicBezTo>
                  <a:pt x="110" y="139"/>
                  <a:pt x="112" y="140"/>
                  <a:pt x="115" y="141"/>
                </a:cubicBezTo>
                <a:cubicBezTo>
                  <a:pt x="118" y="143"/>
                  <a:pt x="118" y="143"/>
                  <a:pt x="118" y="143"/>
                </a:cubicBezTo>
                <a:cubicBezTo>
                  <a:pt x="119" y="143"/>
                  <a:pt x="120" y="144"/>
                  <a:pt x="121" y="144"/>
                </a:cubicBezTo>
                <a:cubicBezTo>
                  <a:pt x="123" y="145"/>
                  <a:pt x="125" y="147"/>
                  <a:pt x="127" y="148"/>
                </a:cubicBezTo>
                <a:cubicBezTo>
                  <a:pt x="129" y="149"/>
                  <a:pt x="132" y="150"/>
                  <a:pt x="134" y="151"/>
                </a:cubicBezTo>
                <a:cubicBezTo>
                  <a:pt x="135" y="151"/>
                  <a:pt x="136" y="152"/>
                  <a:pt x="137" y="152"/>
                </a:cubicBezTo>
                <a:cubicBezTo>
                  <a:pt x="140" y="154"/>
                  <a:pt x="140" y="154"/>
                  <a:pt x="140" y="154"/>
                </a:cubicBezTo>
                <a:cubicBezTo>
                  <a:pt x="142" y="154"/>
                  <a:pt x="144" y="155"/>
                  <a:pt x="147" y="156"/>
                </a:cubicBezTo>
                <a:cubicBezTo>
                  <a:pt x="151" y="158"/>
                  <a:pt x="155" y="160"/>
                  <a:pt x="160" y="161"/>
                </a:cubicBezTo>
                <a:cubicBezTo>
                  <a:pt x="169" y="164"/>
                  <a:pt x="178" y="166"/>
                  <a:pt x="186" y="169"/>
                </a:cubicBezTo>
                <a:cubicBezTo>
                  <a:pt x="204" y="173"/>
                  <a:pt x="222" y="175"/>
                  <a:pt x="239" y="176"/>
                </a:cubicBezTo>
                <a:cubicBezTo>
                  <a:pt x="244" y="176"/>
                  <a:pt x="248" y="176"/>
                  <a:pt x="252" y="176"/>
                </a:cubicBezTo>
                <a:cubicBezTo>
                  <a:pt x="254" y="176"/>
                  <a:pt x="256" y="176"/>
                  <a:pt x="259" y="176"/>
                </a:cubicBezTo>
                <a:cubicBezTo>
                  <a:pt x="260" y="176"/>
                  <a:pt x="261" y="176"/>
                  <a:pt x="262" y="176"/>
                </a:cubicBezTo>
                <a:cubicBezTo>
                  <a:pt x="263" y="176"/>
                  <a:pt x="264" y="176"/>
                  <a:pt x="265" y="176"/>
                </a:cubicBezTo>
                <a:cubicBezTo>
                  <a:pt x="267" y="176"/>
                  <a:pt x="269" y="176"/>
                  <a:pt x="271" y="175"/>
                </a:cubicBezTo>
                <a:cubicBezTo>
                  <a:pt x="273" y="175"/>
                  <a:pt x="275" y="175"/>
                  <a:pt x="277" y="175"/>
                </a:cubicBezTo>
                <a:cubicBezTo>
                  <a:pt x="282" y="175"/>
                  <a:pt x="286" y="174"/>
                  <a:pt x="290" y="174"/>
                </a:cubicBezTo>
                <a:cubicBezTo>
                  <a:pt x="306" y="172"/>
                  <a:pt x="321" y="168"/>
                  <a:pt x="336" y="164"/>
                </a:cubicBezTo>
                <a:cubicBezTo>
                  <a:pt x="365" y="155"/>
                  <a:pt x="390" y="142"/>
                  <a:pt x="410" y="128"/>
                </a:cubicBezTo>
                <a:cubicBezTo>
                  <a:pt x="420" y="121"/>
                  <a:pt x="429" y="113"/>
                  <a:pt x="437" y="106"/>
                </a:cubicBezTo>
                <a:cubicBezTo>
                  <a:pt x="445" y="99"/>
                  <a:pt x="452" y="91"/>
                  <a:pt x="457" y="85"/>
                </a:cubicBezTo>
                <a:cubicBezTo>
                  <a:pt x="469" y="71"/>
                  <a:pt x="476" y="59"/>
                  <a:pt x="481" y="50"/>
                </a:cubicBezTo>
                <a:cubicBezTo>
                  <a:pt x="482" y="48"/>
                  <a:pt x="483" y="46"/>
                  <a:pt x="484" y="45"/>
                </a:cubicBezTo>
                <a:cubicBezTo>
                  <a:pt x="485" y="43"/>
                  <a:pt x="485" y="42"/>
                  <a:pt x="486" y="41"/>
                </a:cubicBezTo>
                <a:cubicBezTo>
                  <a:pt x="487" y="38"/>
                  <a:pt x="487" y="37"/>
                  <a:pt x="487" y="37"/>
                </a:cubicBezTo>
                <a:cubicBezTo>
                  <a:pt x="471" y="30"/>
                  <a:pt x="471" y="30"/>
                  <a:pt x="471" y="30"/>
                </a:cubicBezTo>
                <a:cubicBezTo>
                  <a:pt x="471" y="30"/>
                  <a:pt x="471" y="31"/>
                  <a:pt x="470" y="33"/>
                </a:cubicBezTo>
                <a:cubicBezTo>
                  <a:pt x="469" y="34"/>
                  <a:pt x="468" y="35"/>
                  <a:pt x="468" y="37"/>
                </a:cubicBezTo>
                <a:cubicBezTo>
                  <a:pt x="467" y="38"/>
                  <a:pt x="466" y="40"/>
                  <a:pt x="465" y="42"/>
                </a:cubicBezTo>
                <a:cubicBezTo>
                  <a:pt x="461" y="50"/>
                  <a:pt x="454" y="61"/>
                  <a:pt x="443" y="73"/>
                </a:cubicBezTo>
                <a:cubicBezTo>
                  <a:pt x="433" y="86"/>
                  <a:pt x="418" y="100"/>
                  <a:pt x="399" y="114"/>
                </a:cubicBezTo>
                <a:cubicBezTo>
                  <a:pt x="389" y="120"/>
                  <a:pt x="379" y="126"/>
                  <a:pt x="367" y="132"/>
                </a:cubicBezTo>
                <a:cubicBezTo>
                  <a:pt x="361" y="135"/>
                  <a:pt x="355" y="138"/>
                  <a:pt x="349" y="140"/>
                </a:cubicBezTo>
                <a:cubicBezTo>
                  <a:pt x="347" y="141"/>
                  <a:pt x="345" y="141"/>
                  <a:pt x="344" y="142"/>
                </a:cubicBezTo>
                <a:cubicBezTo>
                  <a:pt x="342" y="143"/>
                  <a:pt x="340" y="143"/>
                  <a:pt x="339" y="144"/>
                </a:cubicBezTo>
                <a:cubicBezTo>
                  <a:pt x="335" y="145"/>
                  <a:pt x="332" y="146"/>
                  <a:pt x="329" y="147"/>
                </a:cubicBezTo>
                <a:cubicBezTo>
                  <a:pt x="315" y="151"/>
                  <a:pt x="300" y="154"/>
                  <a:pt x="285" y="156"/>
                </a:cubicBezTo>
                <a:cubicBezTo>
                  <a:pt x="283" y="156"/>
                  <a:pt x="281" y="156"/>
                  <a:pt x="279" y="157"/>
                </a:cubicBezTo>
                <a:cubicBezTo>
                  <a:pt x="277" y="157"/>
                  <a:pt x="275" y="157"/>
                  <a:pt x="273" y="157"/>
                </a:cubicBezTo>
                <a:cubicBezTo>
                  <a:pt x="272" y="157"/>
                  <a:pt x="271" y="157"/>
                  <a:pt x="270" y="157"/>
                </a:cubicBezTo>
                <a:cubicBezTo>
                  <a:pt x="269" y="157"/>
                  <a:pt x="268" y="158"/>
                  <a:pt x="267" y="158"/>
                </a:cubicBezTo>
                <a:cubicBezTo>
                  <a:pt x="265" y="158"/>
                  <a:pt x="263" y="158"/>
                  <a:pt x="261" y="158"/>
                </a:cubicBezTo>
                <a:cubicBezTo>
                  <a:pt x="253" y="158"/>
                  <a:pt x="245" y="158"/>
                  <a:pt x="237" y="158"/>
                </a:cubicBezTo>
                <a:cubicBezTo>
                  <a:pt x="221" y="157"/>
                  <a:pt x="204" y="154"/>
                  <a:pt x="187" y="150"/>
                </a:cubicBezTo>
                <a:cubicBezTo>
                  <a:pt x="185" y="150"/>
                  <a:pt x="183" y="149"/>
                  <a:pt x="181" y="149"/>
                </a:cubicBezTo>
                <a:cubicBezTo>
                  <a:pt x="179" y="148"/>
                  <a:pt x="176" y="147"/>
                  <a:pt x="174" y="147"/>
                </a:cubicBezTo>
                <a:cubicBezTo>
                  <a:pt x="171" y="146"/>
                  <a:pt x="171" y="146"/>
                  <a:pt x="171" y="146"/>
                </a:cubicBezTo>
                <a:cubicBezTo>
                  <a:pt x="168" y="145"/>
                  <a:pt x="168" y="145"/>
                  <a:pt x="168" y="145"/>
                </a:cubicBezTo>
                <a:cubicBezTo>
                  <a:pt x="166" y="144"/>
                  <a:pt x="164" y="143"/>
                  <a:pt x="162" y="143"/>
                </a:cubicBezTo>
                <a:cubicBezTo>
                  <a:pt x="160" y="142"/>
                  <a:pt x="158" y="141"/>
                  <a:pt x="156" y="140"/>
                </a:cubicBezTo>
                <a:cubicBezTo>
                  <a:pt x="153" y="139"/>
                  <a:pt x="153" y="139"/>
                  <a:pt x="153" y="139"/>
                </a:cubicBezTo>
                <a:cubicBezTo>
                  <a:pt x="150" y="138"/>
                  <a:pt x="150" y="138"/>
                  <a:pt x="150" y="138"/>
                </a:cubicBezTo>
                <a:cubicBezTo>
                  <a:pt x="148" y="137"/>
                  <a:pt x="145" y="136"/>
                  <a:pt x="143" y="135"/>
                </a:cubicBezTo>
                <a:cubicBezTo>
                  <a:pt x="141" y="134"/>
                  <a:pt x="139" y="133"/>
                  <a:pt x="137" y="132"/>
                </a:cubicBezTo>
                <a:cubicBezTo>
                  <a:pt x="129" y="128"/>
                  <a:pt x="121" y="124"/>
                  <a:pt x="114" y="119"/>
                </a:cubicBezTo>
                <a:cubicBezTo>
                  <a:pt x="111" y="118"/>
                  <a:pt x="111" y="118"/>
                  <a:pt x="111" y="118"/>
                </a:cubicBezTo>
                <a:cubicBezTo>
                  <a:pt x="110" y="117"/>
                  <a:pt x="109" y="116"/>
                  <a:pt x="108" y="116"/>
                </a:cubicBezTo>
                <a:cubicBezTo>
                  <a:pt x="106" y="114"/>
                  <a:pt x="104" y="113"/>
                  <a:pt x="102" y="112"/>
                </a:cubicBezTo>
                <a:cubicBezTo>
                  <a:pt x="99" y="109"/>
                  <a:pt x="95" y="106"/>
                  <a:pt x="91" y="104"/>
                </a:cubicBezTo>
                <a:cubicBezTo>
                  <a:pt x="88" y="101"/>
                  <a:pt x="84" y="98"/>
                  <a:pt x="81" y="95"/>
                </a:cubicBezTo>
                <a:cubicBezTo>
                  <a:pt x="79" y="93"/>
                  <a:pt x="77" y="91"/>
                  <a:pt x="76" y="90"/>
                </a:cubicBezTo>
                <a:cubicBezTo>
                  <a:pt x="75" y="89"/>
                  <a:pt x="75" y="89"/>
                  <a:pt x="75" y="89"/>
                </a:cubicBezTo>
                <a:cubicBezTo>
                  <a:pt x="73" y="87"/>
                  <a:pt x="73" y="87"/>
                  <a:pt x="73" y="87"/>
                </a:cubicBezTo>
                <a:cubicBezTo>
                  <a:pt x="71" y="85"/>
                  <a:pt x="71" y="85"/>
                  <a:pt x="71" y="85"/>
                </a:cubicBezTo>
                <a:cubicBezTo>
                  <a:pt x="64" y="78"/>
                  <a:pt x="58" y="71"/>
                  <a:pt x="53" y="64"/>
                </a:cubicBezTo>
                <a:cubicBezTo>
                  <a:pt x="47" y="56"/>
                  <a:pt x="42" y="48"/>
                  <a:pt x="38" y="40"/>
                </a:cubicBezTo>
                <a:cubicBezTo>
                  <a:pt x="38" y="40"/>
                  <a:pt x="37" y="39"/>
                  <a:pt x="37" y="39"/>
                </a:cubicBezTo>
                <a:cubicBezTo>
                  <a:pt x="37" y="38"/>
                  <a:pt x="37" y="38"/>
                  <a:pt x="37" y="38"/>
                </a:cubicBezTo>
                <a:cubicBezTo>
                  <a:pt x="37" y="38"/>
                  <a:pt x="37" y="38"/>
                  <a:pt x="37" y="38"/>
                </a:cubicBezTo>
                <a:cubicBezTo>
                  <a:pt x="37" y="37"/>
                  <a:pt x="37" y="37"/>
                  <a:pt x="37" y="37"/>
                </a:cubicBezTo>
                <a:cubicBezTo>
                  <a:pt x="36" y="37"/>
                  <a:pt x="36" y="37"/>
                  <a:pt x="36" y="37"/>
                </a:cubicBezTo>
                <a:cubicBezTo>
                  <a:pt x="36" y="36"/>
                  <a:pt x="36" y="36"/>
                  <a:pt x="36" y="36"/>
                </a:cubicBezTo>
                <a:cubicBezTo>
                  <a:pt x="35" y="35"/>
                  <a:pt x="34" y="33"/>
                  <a:pt x="34" y="32"/>
                </a:cubicBezTo>
                <a:cubicBezTo>
                  <a:pt x="33" y="30"/>
                  <a:pt x="32" y="29"/>
                  <a:pt x="32" y="28"/>
                </a:cubicBezTo>
                <a:cubicBezTo>
                  <a:pt x="31" y="26"/>
                  <a:pt x="30" y="24"/>
                  <a:pt x="30" y="24"/>
                </a:cubicBezTo>
                <a:cubicBezTo>
                  <a:pt x="34" y="23"/>
                  <a:pt x="37" y="23"/>
                  <a:pt x="41" y="23"/>
                </a:cubicBezTo>
                <a:cubicBezTo>
                  <a:pt x="43" y="23"/>
                  <a:pt x="45" y="24"/>
                  <a:pt x="48" y="24"/>
                </a:cubicBezTo>
                <a:cubicBezTo>
                  <a:pt x="50" y="24"/>
                  <a:pt x="52" y="24"/>
                  <a:pt x="54" y="25"/>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pic>
        <p:nvPicPr>
          <p:cNvPr id="384" name="Google Shape;384;p16"/>
          <p:cNvPicPr preferRelativeResize="0"/>
          <p:nvPr/>
        </p:nvPicPr>
        <p:blipFill rotWithShape="1">
          <a:blip r:embed="rId4">
            <a:alphaModFix/>
          </a:blip>
          <a:srcRect b="0" l="0" r="0" t="0"/>
          <a:stretch/>
        </p:blipFill>
        <p:spPr>
          <a:xfrm>
            <a:off x="152400" y="4690576"/>
            <a:ext cx="8839197" cy="448500"/>
          </a:xfrm>
          <a:prstGeom prst="rect">
            <a:avLst/>
          </a:prstGeom>
          <a:noFill/>
          <a:ln>
            <a:noFill/>
          </a:ln>
        </p:spPr>
      </p:pic>
      <p:sp>
        <p:nvSpPr>
          <p:cNvPr id="385" name="Google Shape;385;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82A"/>
        </a:solidFill>
      </p:bgPr>
    </p:bg>
    <p:spTree>
      <p:nvGrpSpPr>
        <p:cNvPr id="389" name="Shape 389"/>
        <p:cNvGrpSpPr/>
        <p:nvPr/>
      </p:nvGrpSpPr>
      <p:grpSpPr>
        <a:xfrm>
          <a:off x="0" y="0"/>
          <a:ext cx="0" cy="0"/>
          <a:chOff x="0" y="0"/>
          <a:chExt cx="0" cy="0"/>
        </a:xfrm>
      </p:grpSpPr>
      <p:sp>
        <p:nvSpPr>
          <p:cNvPr id="390" name="Google Shape;390;p17"/>
          <p:cNvSpPr txBox="1"/>
          <p:nvPr/>
        </p:nvSpPr>
        <p:spPr>
          <a:xfrm>
            <a:off x="265826" y="345950"/>
            <a:ext cx="6881400" cy="408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chemeClr val="lt1"/>
                </a:solidFill>
                <a:latin typeface="Microsoft Yahei"/>
                <a:ea typeface="Microsoft Yahei"/>
                <a:cs typeface="Microsoft Yahei"/>
                <a:sym typeface="Microsoft Yahei"/>
              </a:rPr>
              <a:t>JOB_TITLE</a:t>
            </a:r>
            <a:r>
              <a:rPr b="1" i="0" lang="en" sz="2200" u="none" cap="none" strike="noStrike">
                <a:solidFill>
                  <a:srgbClr val="FFFFFF"/>
                </a:solidFill>
                <a:latin typeface="Microsoft Yahei"/>
                <a:ea typeface="Microsoft Yahei"/>
                <a:cs typeface="Microsoft Yahei"/>
                <a:sym typeface="Microsoft Yahei"/>
              </a:rPr>
              <a:t> </a:t>
            </a:r>
            <a:endParaRPr b="1" i="0" sz="2200" u="none" cap="none" strike="noStrike">
              <a:solidFill>
                <a:srgbClr val="FFFFFF"/>
              </a:solidFill>
              <a:latin typeface="Microsoft Yahei"/>
              <a:ea typeface="Microsoft Yahei"/>
              <a:cs typeface="Microsoft Yahei"/>
              <a:sym typeface="Microsoft Yahei"/>
            </a:endParaRPr>
          </a:p>
        </p:txBody>
      </p:sp>
      <p:pic>
        <p:nvPicPr>
          <p:cNvPr id="391" name="Google Shape;391;p17"/>
          <p:cNvPicPr preferRelativeResize="0"/>
          <p:nvPr/>
        </p:nvPicPr>
        <p:blipFill rotWithShape="1">
          <a:blip r:embed="rId3">
            <a:alphaModFix/>
          </a:blip>
          <a:srcRect b="0" l="0" r="0" t="0"/>
          <a:stretch/>
        </p:blipFill>
        <p:spPr>
          <a:xfrm>
            <a:off x="68050" y="1341500"/>
            <a:ext cx="9027550" cy="2582800"/>
          </a:xfrm>
          <a:prstGeom prst="rect">
            <a:avLst/>
          </a:prstGeom>
          <a:noFill/>
          <a:ln>
            <a:noFill/>
          </a:ln>
        </p:spPr>
      </p:pic>
      <p:pic>
        <p:nvPicPr>
          <p:cNvPr id="392" name="Google Shape;392;p17"/>
          <p:cNvPicPr preferRelativeResize="0"/>
          <p:nvPr/>
        </p:nvPicPr>
        <p:blipFill rotWithShape="1">
          <a:blip r:embed="rId4">
            <a:alphaModFix/>
          </a:blip>
          <a:srcRect b="0" l="0" r="0" t="0"/>
          <a:stretch/>
        </p:blipFill>
        <p:spPr>
          <a:xfrm>
            <a:off x="5543975" y="1791750"/>
            <a:ext cx="3551625" cy="1994926"/>
          </a:xfrm>
          <a:prstGeom prst="rect">
            <a:avLst/>
          </a:prstGeom>
          <a:noFill/>
          <a:ln>
            <a:noFill/>
          </a:ln>
        </p:spPr>
      </p:pic>
      <p:sp>
        <p:nvSpPr>
          <p:cNvPr id="393" name="Google Shape;393;p1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pic>
        <p:nvPicPr>
          <p:cNvPr id="394" name="Google Shape;394;p17"/>
          <p:cNvPicPr preferRelativeResize="0"/>
          <p:nvPr/>
        </p:nvPicPr>
        <p:blipFill rotWithShape="1">
          <a:blip r:embed="rId5">
            <a:alphaModFix/>
          </a:blip>
          <a:srcRect b="0" l="0" r="0" t="0"/>
          <a:stretch/>
        </p:blipFill>
        <p:spPr>
          <a:xfrm>
            <a:off x="152400" y="4690576"/>
            <a:ext cx="8839197" cy="448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82A"/>
        </a:solidFill>
      </p:bgPr>
    </p:bg>
    <p:spTree>
      <p:nvGrpSpPr>
        <p:cNvPr id="398" name="Shape 398"/>
        <p:cNvGrpSpPr/>
        <p:nvPr/>
      </p:nvGrpSpPr>
      <p:grpSpPr>
        <a:xfrm>
          <a:off x="0" y="0"/>
          <a:ext cx="0" cy="0"/>
          <a:chOff x="0" y="0"/>
          <a:chExt cx="0" cy="0"/>
        </a:xfrm>
      </p:grpSpPr>
      <p:pic>
        <p:nvPicPr>
          <p:cNvPr id="399" name="Google Shape;399;p18"/>
          <p:cNvPicPr preferRelativeResize="0"/>
          <p:nvPr/>
        </p:nvPicPr>
        <p:blipFill rotWithShape="1">
          <a:blip r:embed="rId3">
            <a:alphaModFix amt="26000"/>
          </a:blip>
          <a:srcRect b="0" l="0" r="0" t="0"/>
          <a:stretch/>
        </p:blipFill>
        <p:spPr>
          <a:xfrm>
            <a:off x="0" y="130650"/>
            <a:ext cx="9144001" cy="4770375"/>
          </a:xfrm>
          <a:prstGeom prst="rect">
            <a:avLst/>
          </a:prstGeom>
          <a:noFill/>
          <a:ln>
            <a:noFill/>
          </a:ln>
        </p:spPr>
      </p:pic>
      <p:sp>
        <p:nvSpPr>
          <p:cNvPr id="400" name="Google Shape;400;p18"/>
          <p:cNvSpPr txBox="1"/>
          <p:nvPr/>
        </p:nvSpPr>
        <p:spPr>
          <a:xfrm>
            <a:off x="252064" y="345949"/>
            <a:ext cx="2064300" cy="408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FFFFFF"/>
                </a:solidFill>
                <a:latin typeface="Microsoft Yahei"/>
                <a:ea typeface="Microsoft Yahei"/>
                <a:cs typeface="Microsoft Yahei"/>
                <a:sym typeface="Microsoft Yahei"/>
              </a:rPr>
              <a:t>JOB_TITLE</a:t>
            </a:r>
            <a:endParaRPr b="0" i="0" sz="2600" u="none" cap="none" strike="noStrike">
              <a:solidFill>
                <a:srgbClr val="000000"/>
              </a:solidFill>
              <a:latin typeface="Arial"/>
              <a:ea typeface="Arial"/>
              <a:cs typeface="Arial"/>
              <a:sym typeface="Arial"/>
            </a:endParaRPr>
          </a:p>
        </p:txBody>
      </p:sp>
      <p:sp>
        <p:nvSpPr>
          <p:cNvPr id="401" name="Google Shape;401;p18"/>
          <p:cNvSpPr/>
          <p:nvPr/>
        </p:nvSpPr>
        <p:spPr>
          <a:xfrm>
            <a:off x="1287185" y="1661316"/>
            <a:ext cx="2777801" cy="829175"/>
          </a:xfrm>
          <a:custGeom>
            <a:rect b="b" l="l" r="r" t="t"/>
            <a:pathLst>
              <a:path extrusionOk="0" h="531" w="2053">
                <a:moveTo>
                  <a:pt x="0" y="0"/>
                </a:moveTo>
                <a:lnTo>
                  <a:pt x="0" y="531"/>
                </a:lnTo>
                <a:lnTo>
                  <a:pt x="1893" y="531"/>
                </a:lnTo>
                <a:lnTo>
                  <a:pt x="2053" y="273"/>
                </a:lnTo>
                <a:lnTo>
                  <a:pt x="1893" y="0"/>
                </a:lnTo>
              </a:path>
            </a:pathLst>
          </a:cu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02" name="Google Shape;402;p18"/>
          <p:cNvSpPr/>
          <p:nvPr/>
        </p:nvSpPr>
        <p:spPr>
          <a:xfrm>
            <a:off x="1287185" y="2540461"/>
            <a:ext cx="2777801" cy="752660"/>
          </a:xfrm>
          <a:custGeom>
            <a:rect b="b" l="l" r="r" t="t"/>
            <a:pathLst>
              <a:path extrusionOk="0" h="482" w="2053">
                <a:moveTo>
                  <a:pt x="0" y="482"/>
                </a:moveTo>
                <a:lnTo>
                  <a:pt x="0" y="0"/>
                </a:lnTo>
                <a:lnTo>
                  <a:pt x="1893" y="0"/>
                </a:lnTo>
                <a:lnTo>
                  <a:pt x="2053" y="241"/>
                </a:lnTo>
                <a:lnTo>
                  <a:pt x="1893" y="482"/>
                </a:lnTo>
              </a:path>
            </a:pathLst>
          </a:cu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03" name="Google Shape;403;p18"/>
          <p:cNvSpPr/>
          <p:nvPr/>
        </p:nvSpPr>
        <p:spPr>
          <a:xfrm>
            <a:off x="686506" y="957505"/>
            <a:ext cx="585868" cy="929113"/>
          </a:xfrm>
          <a:custGeom>
            <a:rect b="b" l="l" r="r" t="t"/>
            <a:pathLst>
              <a:path extrusionOk="0" h="595" w="433">
                <a:moveTo>
                  <a:pt x="0" y="595"/>
                </a:moveTo>
                <a:lnTo>
                  <a:pt x="433" y="450"/>
                </a:lnTo>
                <a:lnTo>
                  <a:pt x="433" y="0"/>
                </a:lnTo>
                <a:lnTo>
                  <a:pt x="0" y="321"/>
                </a:lnTo>
                <a:lnTo>
                  <a:pt x="0" y="595"/>
                </a:lnTo>
                <a:close/>
              </a:path>
            </a:pathLst>
          </a:custGeom>
          <a:solidFill>
            <a:srgbClr val="BFBFB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04" name="Google Shape;404;p18"/>
          <p:cNvSpPr/>
          <p:nvPr/>
        </p:nvSpPr>
        <p:spPr>
          <a:xfrm>
            <a:off x="686506" y="1710164"/>
            <a:ext cx="585868" cy="829175"/>
          </a:xfrm>
          <a:custGeom>
            <a:rect b="b" l="l" r="r" t="t"/>
            <a:pathLst>
              <a:path extrusionOk="0" h="531" w="433">
                <a:moveTo>
                  <a:pt x="0" y="418"/>
                </a:moveTo>
                <a:lnTo>
                  <a:pt x="433" y="531"/>
                </a:lnTo>
                <a:lnTo>
                  <a:pt x="433" y="0"/>
                </a:lnTo>
                <a:lnTo>
                  <a:pt x="0" y="145"/>
                </a:lnTo>
                <a:lnTo>
                  <a:pt x="0" y="418"/>
                </a:lnTo>
                <a:close/>
              </a:path>
            </a:pathLst>
          </a:custGeom>
          <a:solidFill>
            <a:srgbClr val="A2A2A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05" name="Google Shape;405;p18"/>
          <p:cNvSpPr/>
          <p:nvPr/>
        </p:nvSpPr>
        <p:spPr>
          <a:xfrm>
            <a:off x="686506" y="2412855"/>
            <a:ext cx="585868" cy="929113"/>
          </a:xfrm>
          <a:custGeom>
            <a:rect b="b" l="l" r="r" t="t"/>
            <a:pathLst>
              <a:path extrusionOk="0" h="595" w="433">
                <a:moveTo>
                  <a:pt x="0" y="274"/>
                </a:moveTo>
                <a:lnTo>
                  <a:pt x="433" y="595"/>
                </a:lnTo>
                <a:lnTo>
                  <a:pt x="433" y="113"/>
                </a:lnTo>
                <a:lnTo>
                  <a:pt x="0" y="0"/>
                </a:lnTo>
                <a:lnTo>
                  <a:pt x="0" y="274"/>
                </a:lnTo>
                <a:close/>
              </a:path>
            </a:pathLst>
          </a:custGeom>
          <a:solidFill>
            <a:srgbClr val="BFBFB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06" name="Google Shape;406;p18"/>
          <p:cNvSpPr/>
          <p:nvPr/>
        </p:nvSpPr>
        <p:spPr>
          <a:xfrm>
            <a:off x="686506" y="2890685"/>
            <a:ext cx="585868" cy="1178959"/>
          </a:xfrm>
          <a:custGeom>
            <a:rect b="b" l="l" r="r" t="t"/>
            <a:pathLst>
              <a:path extrusionOk="0" h="755" w="433">
                <a:moveTo>
                  <a:pt x="0" y="273"/>
                </a:moveTo>
                <a:lnTo>
                  <a:pt x="433" y="755"/>
                </a:lnTo>
                <a:lnTo>
                  <a:pt x="433" y="321"/>
                </a:lnTo>
                <a:lnTo>
                  <a:pt x="0" y="0"/>
                </a:lnTo>
                <a:lnTo>
                  <a:pt x="0" y="273"/>
                </a:lnTo>
                <a:close/>
              </a:path>
            </a:pathLst>
          </a:custGeom>
          <a:solidFill>
            <a:srgbClr val="A2A2A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07" name="Google Shape;407;p18"/>
          <p:cNvSpPr/>
          <p:nvPr/>
        </p:nvSpPr>
        <p:spPr>
          <a:xfrm>
            <a:off x="1287185" y="3343090"/>
            <a:ext cx="2777801" cy="677706"/>
          </a:xfrm>
          <a:custGeom>
            <a:rect b="b" l="l" r="r" t="t"/>
            <a:pathLst>
              <a:path extrusionOk="0" h="434" w="2053">
                <a:moveTo>
                  <a:pt x="0" y="0"/>
                </a:moveTo>
                <a:lnTo>
                  <a:pt x="0" y="434"/>
                </a:lnTo>
                <a:lnTo>
                  <a:pt x="1893" y="434"/>
                </a:lnTo>
                <a:lnTo>
                  <a:pt x="2053" y="225"/>
                </a:lnTo>
                <a:lnTo>
                  <a:pt x="1893" y="0"/>
                </a:lnTo>
              </a:path>
            </a:pathLst>
          </a:cu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08" name="Google Shape;408;p18"/>
          <p:cNvSpPr/>
          <p:nvPr/>
        </p:nvSpPr>
        <p:spPr>
          <a:xfrm>
            <a:off x="0" y="1458758"/>
            <a:ext cx="650700" cy="427800"/>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09" name="Google Shape;409;p18"/>
          <p:cNvSpPr/>
          <p:nvPr/>
        </p:nvSpPr>
        <p:spPr>
          <a:xfrm>
            <a:off x="0" y="1936588"/>
            <a:ext cx="650700" cy="426300"/>
          </a:xfrm>
          <a:prstGeom prst="rect">
            <a:avLst/>
          </a:pr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10" name="Google Shape;410;p18"/>
          <p:cNvSpPr/>
          <p:nvPr/>
        </p:nvSpPr>
        <p:spPr>
          <a:xfrm>
            <a:off x="0" y="2412855"/>
            <a:ext cx="650700" cy="427800"/>
          </a:xfrm>
          <a:prstGeom prst="rect">
            <a:avLst/>
          </a:pr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11" name="Google Shape;411;p18"/>
          <p:cNvSpPr/>
          <p:nvPr/>
        </p:nvSpPr>
        <p:spPr>
          <a:xfrm>
            <a:off x="0" y="2890685"/>
            <a:ext cx="650700" cy="426300"/>
          </a:xfrm>
          <a:prstGeom prst="rect">
            <a:avLst/>
          </a:pr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12" name="Google Shape;412;p18"/>
          <p:cNvSpPr/>
          <p:nvPr/>
        </p:nvSpPr>
        <p:spPr>
          <a:xfrm>
            <a:off x="1308064" y="957505"/>
            <a:ext cx="7003384" cy="702691"/>
          </a:xfrm>
          <a:custGeom>
            <a:rect b="b" l="l" r="r" t="t"/>
            <a:pathLst>
              <a:path extrusionOk="0" h="450" w="2053">
                <a:moveTo>
                  <a:pt x="0" y="450"/>
                </a:moveTo>
                <a:lnTo>
                  <a:pt x="0" y="0"/>
                </a:lnTo>
                <a:lnTo>
                  <a:pt x="1893" y="0"/>
                </a:lnTo>
                <a:lnTo>
                  <a:pt x="2053" y="225"/>
                </a:lnTo>
                <a:lnTo>
                  <a:pt x="1893" y="450"/>
                </a:lnTo>
                <a:lnTo>
                  <a:pt x="0" y="45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13" name="Google Shape;413;p18"/>
          <p:cNvSpPr/>
          <p:nvPr/>
        </p:nvSpPr>
        <p:spPr>
          <a:xfrm>
            <a:off x="1308064" y="1710164"/>
            <a:ext cx="7003384" cy="829175"/>
          </a:xfrm>
          <a:custGeom>
            <a:rect b="b" l="l" r="r" t="t"/>
            <a:pathLst>
              <a:path extrusionOk="0" h="531" w="2053">
                <a:moveTo>
                  <a:pt x="0" y="0"/>
                </a:moveTo>
                <a:lnTo>
                  <a:pt x="0" y="531"/>
                </a:lnTo>
                <a:lnTo>
                  <a:pt x="1893" y="531"/>
                </a:lnTo>
                <a:lnTo>
                  <a:pt x="2053" y="273"/>
                </a:lnTo>
                <a:lnTo>
                  <a:pt x="1893" y="0"/>
                </a:lnTo>
                <a:lnTo>
                  <a:pt x="0" y="0"/>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14" name="Google Shape;414;p18"/>
          <p:cNvSpPr/>
          <p:nvPr/>
        </p:nvSpPr>
        <p:spPr>
          <a:xfrm>
            <a:off x="1308064" y="2589309"/>
            <a:ext cx="7003384" cy="752660"/>
          </a:xfrm>
          <a:custGeom>
            <a:rect b="b" l="l" r="r" t="t"/>
            <a:pathLst>
              <a:path extrusionOk="0" h="482" w="2053">
                <a:moveTo>
                  <a:pt x="0" y="482"/>
                </a:moveTo>
                <a:lnTo>
                  <a:pt x="0" y="0"/>
                </a:lnTo>
                <a:lnTo>
                  <a:pt x="1893" y="0"/>
                </a:lnTo>
                <a:lnTo>
                  <a:pt x="2053" y="241"/>
                </a:lnTo>
                <a:lnTo>
                  <a:pt x="1893" y="482"/>
                </a:lnTo>
                <a:lnTo>
                  <a:pt x="0" y="482"/>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15" name="Google Shape;415;p18"/>
          <p:cNvSpPr/>
          <p:nvPr/>
        </p:nvSpPr>
        <p:spPr>
          <a:xfrm>
            <a:off x="1308064" y="3391938"/>
            <a:ext cx="7003384" cy="677706"/>
          </a:xfrm>
          <a:custGeom>
            <a:rect b="b" l="l" r="r" t="t"/>
            <a:pathLst>
              <a:path extrusionOk="0" h="434" w="2053">
                <a:moveTo>
                  <a:pt x="0" y="0"/>
                </a:moveTo>
                <a:lnTo>
                  <a:pt x="0" y="434"/>
                </a:lnTo>
                <a:lnTo>
                  <a:pt x="1893" y="434"/>
                </a:lnTo>
                <a:lnTo>
                  <a:pt x="2053" y="225"/>
                </a:lnTo>
                <a:lnTo>
                  <a:pt x="1893" y="0"/>
                </a:lnTo>
                <a:lnTo>
                  <a:pt x="0" y="0"/>
                </a:ln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16" name="Google Shape;416;p18"/>
          <p:cNvSpPr/>
          <p:nvPr/>
        </p:nvSpPr>
        <p:spPr>
          <a:xfrm rot="2700000">
            <a:off x="215399" y="1511130"/>
            <a:ext cx="187129" cy="344628"/>
          </a:xfrm>
          <a:custGeom>
            <a:rect b="b" l="l" r="r" t="t"/>
            <a:pathLst>
              <a:path extrusionOk="0" h="1073" w="579">
                <a:moveTo>
                  <a:pt x="482" y="367"/>
                </a:moveTo>
                <a:cubicBezTo>
                  <a:pt x="482" y="148"/>
                  <a:pt x="482" y="148"/>
                  <a:pt x="482" y="148"/>
                </a:cubicBezTo>
                <a:cubicBezTo>
                  <a:pt x="508" y="135"/>
                  <a:pt x="525" y="109"/>
                  <a:pt x="525" y="79"/>
                </a:cubicBezTo>
                <a:cubicBezTo>
                  <a:pt x="525" y="35"/>
                  <a:pt x="490" y="0"/>
                  <a:pt x="447" y="0"/>
                </a:cubicBezTo>
                <a:cubicBezTo>
                  <a:pt x="132" y="0"/>
                  <a:pt x="132" y="0"/>
                  <a:pt x="132" y="0"/>
                </a:cubicBezTo>
                <a:cubicBezTo>
                  <a:pt x="89" y="0"/>
                  <a:pt x="54" y="35"/>
                  <a:pt x="54" y="79"/>
                </a:cubicBezTo>
                <a:cubicBezTo>
                  <a:pt x="54" y="109"/>
                  <a:pt x="71" y="135"/>
                  <a:pt x="96" y="148"/>
                </a:cubicBezTo>
                <a:cubicBezTo>
                  <a:pt x="96" y="367"/>
                  <a:pt x="96" y="367"/>
                  <a:pt x="96" y="367"/>
                </a:cubicBezTo>
                <a:cubicBezTo>
                  <a:pt x="35" y="422"/>
                  <a:pt x="0" y="500"/>
                  <a:pt x="0" y="583"/>
                </a:cubicBezTo>
                <a:cubicBezTo>
                  <a:pt x="0" y="612"/>
                  <a:pt x="0" y="612"/>
                  <a:pt x="0" y="612"/>
                </a:cubicBezTo>
                <a:cubicBezTo>
                  <a:pt x="224" y="612"/>
                  <a:pt x="224" y="612"/>
                  <a:pt x="224" y="612"/>
                </a:cubicBezTo>
                <a:cubicBezTo>
                  <a:pt x="224" y="923"/>
                  <a:pt x="224" y="923"/>
                  <a:pt x="224" y="923"/>
                </a:cubicBezTo>
                <a:cubicBezTo>
                  <a:pt x="289" y="1073"/>
                  <a:pt x="289" y="1073"/>
                  <a:pt x="289" y="1073"/>
                </a:cubicBezTo>
                <a:cubicBezTo>
                  <a:pt x="355" y="923"/>
                  <a:pt x="355" y="923"/>
                  <a:pt x="355" y="923"/>
                </a:cubicBezTo>
                <a:cubicBezTo>
                  <a:pt x="355" y="612"/>
                  <a:pt x="355" y="612"/>
                  <a:pt x="355" y="612"/>
                </a:cubicBezTo>
                <a:cubicBezTo>
                  <a:pt x="579" y="612"/>
                  <a:pt x="579" y="612"/>
                  <a:pt x="579" y="612"/>
                </a:cubicBezTo>
                <a:cubicBezTo>
                  <a:pt x="579" y="583"/>
                  <a:pt x="579" y="583"/>
                  <a:pt x="579" y="583"/>
                </a:cubicBezTo>
                <a:cubicBezTo>
                  <a:pt x="579" y="500"/>
                  <a:pt x="544" y="422"/>
                  <a:pt x="482" y="367"/>
                </a:cubicBezTo>
                <a:close/>
                <a:moveTo>
                  <a:pt x="132" y="58"/>
                </a:moveTo>
                <a:cubicBezTo>
                  <a:pt x="447" y="58"/>
                  <a:pt x="447" y="58"/>
                  <a:pt x="447" y="58"/>
                </a:cubicBezTo>
                <a:cubicBezTo>
                  <a:pt x="458" y="58"/>
                  <a:pt x="467" y="67"/>
                  <a:pt x="467" y="79"/>
                </a:cubicBezTo>
                <a:cubicBezTo>
                  <a:pt x="467" y="89"/>
                  <a:pt x="459" y="97"/>
                  <a:pt x="449" y="99"/>
                </a:cubicBezTo>
                <a:cubicBezTo>
                  <a:pt x="436" y="101"/>
                  <a:pt x="436" y="101"/>
                  <a:pt x="436" y="101"/>
                </a:cubicBezTo>
                <a:cubicBezTo>
                  <a:pt x="143" y="101"/>
                  <a:pt x="143" y="101"/>
                  <a:pt x="143" y="101"/>
                </a:cubicBezTo>
                <a:cubicBezTo>
                  <a:pt x="129" y="99"/>
                  <a:pt x="129" y="99"/>
                  <a:pt x="129" y="99"/>
                </a:cubicBezTo>
                <a:cubicBezTo>
                  <a:pt x="119" y="97"/>
                  <a:pt x="111" y="89"/>
                  <a:pt x="111" y="79"/>
                </a:cubicBezTo>
                <a:cubicBezTo>
                  <a:pt x="111" y="67"/>
                  <a:pt x="121" y="58"/>
                  <a:pt x="132" y="58"/>
                </a:cubicBezTo>
                <a:close/>
                <a:moveTo>
                  <a:pt x="424" y="370"/>
                </a:moveTo>
                <a:cubicBezTo>
                  <a:pt x="154" y="370"/>
                  <a:pt x="154" y="370"/>
                  <a:pt x="154" y="370"/>
                </a:cubicBezTo>
                <a:cubicBezTo>
                  <a:pt x="154" y="130"/>
                  <a:pt x="154" y="130"/>
                  <a:pt x="154" y="130"/>
                </a:cubicBezTo>
                <a:cubicBezTo>
                  <a:pt x="424" y="130"/>
                  <a:pt x="424" y="130"/>
                  <a:pt x="424" y="130"/>
                </a:cubicBezTo>
                <a:lnTo>
                  <a:pt x="424" y="370"/>
                </a:lnTo>
                <a:close/>
                <a:moveTo>
                  <a:pt x="297" y="911"/>
                </a:moveTo>
                <a:cubicBezTo>
                  <a:pt x="289" y="928"/>
                  <a:pt x="289" y="928"/>
                  <a:pt x="289" y="928"/>
                </a:cubicBezTo>
                <a:cubicBezTo>
                  <a:pt x="282" y="911"/>
                  <a:pt x="282" y="911"/>
                  <a:pt x="282" y="911"/>
                </a:cubicBezTo>
                <a:cubicBezTo>
                  <a:pt x="282" y="612"/>
                  <a:pt x="282" y="612"/>
                  <a:pt x="282" y="612"/>
                </a:cubicBezTo>
                <a:cubicBezTo>
                  <a:pt x="297" y="612"/>
                  <a:pt x="297" y="612"/>
                  <a:pt x="297" y="612"/>
                </a:cubicBezTo>
                <a:lnTo>
                  <a:pt x="297" y="911"/>
                </a:lnTo>
                <a:close/>
                <a:moveTo>
                  <a:pt x="355" y="554"/>
                </a:moveTo>
                <a:cubicBezTo>
                  <a:pt x="224" y="554"/>
                  <a:pt x="224" y="554"/>
                  <a:pt x="224" y="554"/>
                </a:cubicBezTo>
                <a:cubicBezTo>
                  <a:pt x="59" y="554"/>
                  <a:pt x="59" y="554"/>
                  <a:pt x="59" y="554"/>
                </a:cubicBezTo>
                <a:cubicBezTo>
                  <a:pt x="67" y="495"/>
                  <a:pt x="97" y="441"/>
                  <a:pt x="144" y="403"/>
                </a:cubicBezTo>
                <a:cubicBezTo>
                  <a:pt x="149" y="399"/>
                  <a:pt x="149" y="399"/>
                  <a:pt x="149" y="399"/>
                </a:cubicBezTo>
                <a:cubicBezTo>
                  <a:pt x="430" y="399"/>
                  <a:pt x="430" y="399"/>
                  <a:pt x="430" y="399"/>
                </a:cubicBezTo>
                <a:cubicBezTo>
                  <a:pt x="435" y="403"/>
                  <a:pt x="435" y="403"/>
                  <a:pt x="435" y="403"/>
                </a:cubicBezTo>
                <a:cubicBezTo>
                  <a:pt x="482" y="441"/>
                  <a:pt x="512" y="495"/>
                  <a:pt x="519" y="554"/>
                </a:cubicBezTo>
                <a:lnTo>
                  <a:pt x="355" y="554"/>
                </a:lnTo>
                <a:close/>
              </a:path>
            </a:pathLst>
          </a:custGeom>
          <a:solidFill>
            <a:srgbClr val="000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nvGrpSpPr>
          <p:cNvPr id="417" name="Google Shape;417;p18"/>
          <p:cNvGrpSpPr/>
          <p:nvPr/>
        </p:nvGrpSpPr>
        <p:grpSpPr>
          <a:xfrm>
            <a:off x="165447" y="2474449"/>
            <a:ext cx="286417" cy="272558"/>
            <a:chOff x="6719888" y="887413"/>
            <a:chExt cx="492125" cy="468312"/>
          </a:xfrm>
        </p:grpSpPr>
        <p:sp>
          <p:nvSpPr>
            <p:cNvPr id="418" name="Google Shape;418;p18"/>
            <p:cNvSpPr/>
            <p:nvPr/>
          </p:nvSpPr>
          <p:spPr>
            <a:xfrm>
              <a:off x="6719888" y="887413"/>
              <a:ext cx="492125" cy="468312"/>
            </a:xfrm>
            <a:custGeom>
              <a:rect b="b" l="l" r="r" t="t"/>
              <a:pathLst>
                <a:path extrusionOk="0" h="122" w="128">
                  <a:moveTo>
                    <a:pt x="117" y="0"/>
                  </a:moveTo>
                  <a:cubicBezTo>
                    <a:pt x="11" y="0"/>
                    <a:pt x="11" y="0"/>
                    <a:pt x="11" y="0"/>
                  </a:cubicBezTo>
                  <a:cubicBezTo>
                    <a:pt x="5" y="0"/>
                    <a:pt x="0" y="5"/>
                    <a:pt x="0" y="11"/>
                  </a:cubicBezTo>
                  <a:cubicBezTo>
                    <a:pt x="0" y="93"/>
                    <a:pt x="0" y="93"/>
                    <a:pt x="0" y="93"/>
                  </a:cubicBezTo>
                  <a:cubicBezTo>
                    <a:pt x="0" y="99"/>
                    <a:pt x="5" y="104"/>
                    <a:pt x="11" y="104"/>
                  </a:cubicBezTo>
                  <a:cubicBezTo>
                    <a:pt x="43" y="104"/>
                    <a:pt x="43" y="104"/>
                    <a:pt x="43" y="104"/>
                  </a:cubicBezTo>
                  <a:cubicBezTo>
                    <a:pt x="42" y="106"/>
                    <a:pt x="39" y="109"/>
                    <a:pt x="38" y="110"/>
                  </a:cubicBezTo>
                  <a:cubicBezTo>
                    <a:pt x="36" y="111"/>
                    <a:pt x="35" y="112"/>
                    <a:pt x="35" y="113"/>
                  </a:cubicBezTo>
                  <a:cubicBezTo>
                    <a:pt x="34" y="114"/>
                    <a:pt x="33" y="116"/>
                    <a:pt x="34" y="118"/>
                  </a:cubicBezTo>
                  <a:cubicBezTo>
                    <a:pt x="35" y="120"/>
                    <a:pt x="37" y="122"/>
                    <a:pt x="42" y="122"/>
                  </a:cubicBezTo>
                  <a:cubicBezTo>
                    <a:pt x="86" y="122"/>
                    <a:pt x="86" y="122"/>
                    <a:pt x="86" y="122"/>
                  </a:cubicBezTo>
                  <a:cubicBezTo>
                    <a:pt x="91" y="122"/>
                    <a:pt x="93" y="120"/>
                    <a:pt x="94" y="118"/>
                  </a:cubicBezTo>
                  <a:cubicBezTo>
                    <a:pt x="95" y="116"/>
                    <a:pt x="95" y="114"/>
                    <a:pt x="94" y="113"/>
                  </a:cubicBezTo>
                  <a:cubicBezTo>
                    <a:pt x="93" y="112"/>
                    <a:pt x="92" y="111"/>
                    <a:pt x="91" y="110"/>
                  </a:cubicBezTo>
                  <a:cubicBezTo>
                    <a:pt x="89" y="109"/>
                    <a:pt x="87" y="106"/>
                    <a:pt x="85" y="104"/>
                  </a:cubicBezTo>
                  <a:cubicBezTo>
                    <a:pt x="117" y="104"/>
                    <a:pt x="117" y="104"/>
                    <a:pt x="117" y="104"/>
                  </a:cubicBezTo>
                  <a:cubicBezTo>
                    <a:pt x="123" y="104"/>
                    <a:pt x="128" y="99"/>
                    <a:pt x="128" y="93"/>
                  </a:cubicBezTo>
                  <a:cubicBezTo>
                    <a:pt x="128" y="11"/>
                    <a:pt x="128" y="11"/>
                    <a:pt x="128" y="11"/>
                  </a:cubicBezTo>
                  <a:cubicBezTo>
                    <a:pt x="128" y="5"/>
                    <a:pt x="123" y="0"/>
                    <a:pt x="117" y="0"/>
                  </a:cubicBezTo>
                  <a:close/>
                  <a:moveTo>
                    <a:pt x="88" y="113"/>
                  </a:moveTo>
                  <a:cubicBezTo>
                    <a:pt x="89" y="114"/>
                    <a:pt x="90" y="115"/>
                    <a:pt x="90" y="116"/>
                  </a:cubicBezTo>
                  <a:cubicBezTo>
                    <a:pt x="90" y="116"/>
                    <a:pt x="91" y="116"/>
                    <a:pt x="90" y="116"/>
                  </a:cubicBezTo>
                  <a:cubicBezTo>
                    <a:pt x="90" y="117"/>
                    <a:pt x="88" y="118"/>
                    <a:pt x="86" y="118"/>
                  </a:cubicBezTo>
                  <a:cubicBezTo>
                    <a:pt x="42" y="118"/>
                    <a:pt x="42" y="118"/>
                    <a:pt x="42" y="118"/>
                  </a:cubicBezTo>
                  <a:cubicBezTo>
                    <a:pt x="40" y="118"/>
                    <a:pt x="38" y="117"/>
                    <a:pt x="38" y="116"/>
                  </a:cubicBezTo>
                  <a:cubicBezTo>
                    <a:pt x="38" y="116"/>
                    <a:pt x="38" y="116"/>
                    <a:pt x="38" y="116"/>
                  </a:cubicBezTo>
                  <a:cubicBezTo>
                    <a:pt x="38" y="116"/>
                    <a:pt x="38" y="116"/>
                    <a:pt x="38" y="116"/>
                  </a:cubicBezTo>
                  <a:cubicBezTo>
                    <a:pt x="38" y="115"/>
                    <a:pt x="39" y="114"/>
                    <a:pt x="40" y="113"/>
                  </a:cubicBezTo>
                  <a:cubicBezTo>
                    <a:pt x="44" y="109"/>
                    <a:pt x="47" y="106"/>
                    <a:pt x="48" y="104"/>
                  </a:cubicBezTo>
                  <a:cubicBezTo>
                    <a:pt x="80" y="104"/>
                    <a:pt x="80" y="104"/>
                    <a:pt x="80" y="104"/>
                  </a:cubicBezTo>
                  <a:cubicBezTo>
                    <a:pt x="82" y="106"/>
                    <a:pt x="84" y="109"/>
                    <a:pt x="88" y="113"/>
                  </a:cubicBezTo>
                  <a:close/>
                  <a:moveTo>
                    <a:pt x="120" y="93"/>
                  </a:moveTo>
                  <a:cubicBezTo>
                    <a:pt x="120" y="95"/>
                    <a:pt x="119" y="96"/>
                    <a:pt x="117" y="96"/>
                  </a:cubicBezTo>
                  <a:cubicBezTo>
                    <a:pt x="11" y="96"/>
                    <a:pt x="11" y="96"/>
                    <a:pt x="11" y="96"/>
                  </a:cubicBezTo>
                  <a:cubicBezTo>
                    <a:pt x="9" y="96"/>
                    <a:pt x="8" y="95"/>
                    <a:pt x="8" y="93"/>
                  </a:cubicBezTo>
                  <a:cubicBezTo>
                    <a:pt x="8" y="11"/>
                    <a:pt x="8" y="11"/>
                    <a:pt x="8" y="11"/>
                  </a:cubicBezTo>
                  <a:cubicBezTo>
                    <a:pt x="8" y="9"/>
                    <a:pt x="9" y="8"/>
                    <a:pt x="11" y="8"/>
                  </a:cubicBezTo>
                  <a:cubicBezTo>
                    <a:pt x="117" y="8"/>
                    <a:pt x="117" y="8"/>
                    <a:pt x="117" y="8"/>
                  </a:cubicBezTo>
                  <a:cubicBezTo>
                    <a:pt x="119" y="8"/>
                    <a:pt x="120" y="9"/>
                    <a:pt x="120" y="11"/>
                  </a:cubicBezTo>
                  <a:lnTo>
                    <a:pt x="120" y="93"/>
                  </a:lnTo>
                  <a:close/>
                </a:path>
              </a:pathLst>
            </a:custGeom>
            <a:solidFill>
              <a:srgbClr val="000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19" name="Google Shape;419;p18"/>
            <p:cNvSpPr/>
            <p:nvPr/>
          </p:nvSpPr>
          <p:spPr>
            <a:xfrm>
              <a:off x="6781801" y="947738"/>
              <a:ext cx="368300" cy="247650"/>
            </a:xfrm>
            <a:custGeom>
              <a:rect b="b" l="l" r="r" t="t"/>
              <a:pathLst>
                <a:path extrusionOk="0" h="64" w="96">
                  <a:moveTo>
                    <a:pt x="89" y="0"/>
                  </a:moveTo>
                  <a:cubicBezTo>
                    <a:pt x="7" y="0"/>
                    <a:pt x="7" y="0"/>
                    <a:pt x="7" y="0"/>
                  </a:cubicBezTo>
                  <a:cubicBezTo>
                    <a:pt x="3" y="0"/>
                    <a:pt x="0" y="3"/>
                    <a:pt x="0" y="7"/>
                  </a:cubicBezTo>
                  <a:cubicBezTo>
                    <a:pt x="0" y="57"/>
                    <a:pt x="0" y="57"/>
                    <a:pt x="0" y="57"/>
                  </a:cubicBezTo>
                  <a:cubicBezTo>
                    <a:pt x="0" y="61"/>
                    <a:pt x="3" y="64"/>
                    <a:pt x="7" y="64"/>
                  </a:cubicBezTo>
                  <a:cubicBezTo>
                    <a:pt x="89" y="64"/>
                    <a:pt x="89" y="64"/>
                    <a:pt x="89" y="64"/>
                  </a:cubicBezTo>
                  <a:cubicBezTo>
                    <a:pt x="93" y="64"/>
                    <a:pt x="96" y="61"/>
                    <a:pt x="96" y="57"/>
                  </a:cubicBezTo>
                  <a:cubicBezTo>
                    <a:pt x="96" y="7"/>
                    <a:pt x="96" y="7"/>
                    <a:pt x="96" y="7"/>
                  </a:cubicBezTo>
                  <a:cubicBezTo>
                    <a:pt x="96" y="3"/>
                    <a:pt x="93" y="0"/>
                    <a:pt x="89" y="0"/>
                  </a:cubicBezTo>
                  <a:close/>
                  <a:moveTo>
                    <a:pt x="92" y="57"/>
                  </a:moveTo>
                  <a:cubicBezTo>
                    <a:pt x="92" y="59"/>
                    <a:pt x="91" y="60"/>
                    <a:pt x="89" y="60"/>
                  </a:cubicBezTo>
                  <a:cubicBezTo>
                    <a:pt x="7" y="60"/>
                    <a:pt x="7" y="60"/>
                    <a:pt x="7" y="60"/>
                  </a:cubicBezTo>
                  <a:cubicBezTo>
                    <a:pt x="5" y="60"/>
                    <a:pt x="4" y="59"/>
                    <a:pt x="4" y="57"/>
                  </a:cubicBezTo>
                  <a:cubicBezTo>
                    <a:pt x="4" y="7"/>
                    <a:pt x="4" y="7"/>
                    <a:pt x="4" y="7"/>
                  </a:cubicBezTo>
                  <a:cubicBezTo>
                    <a:pt x="4" y="5"/>
                    <a:pt x="5" y="4"/>
                    <a:pt x="7" y="4"/>
                  </a:cubicBezTo>
                  <a:cubicBezTo>
                    <a:pt x="89" y="4"/>
                    <a:pt x="89" y="4"/>
                    <a:pt x="89" y="4"/>
                  </a:cubicBezTo>
                  <a:cubicBezTo>
                    <a:pt x="91" y="4"/>
                    <a:pt x="92" y="5"/>
                    <a:pt x="92" y="7"/>
                  </a:cubicBezTo>
                  <a:lnTo>
                    <a:pt x="92" y="57"/>
                  </a:lnTo>
                  <a:close/>
                </a:path>
              </a:pathLst>
            </a:custGeom>
            <a:solidFill>
              <a:srgbClr val="000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20" name="Google Shape;420;p18"/>
            <p:cNvSpPr/>
            <p:nvPr/>
          </p:nvSpPr>
          <p:spPr>
            <a:xfrm>
              <a:off x="6943726" y="1201738"/>
              <a:ext cx="46038" cy="47625"/>
            </a:xfrm>
            <a:custGeom>
              <a:rect b="b" l="l" r="r" t="t"/>
              <a:pathLst>
                <a:path extrusionOk="0" h="12" w="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solidFill>
              <a:srgbClr val="000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21" name="Google Shape;421;p18"/>
            <p:cNvSpPr/>
            <p:nvPr/>
          </p:nvSpPr>
          <p:spPr>
            <a:xfrm>
              <a:off x="6881813" y="1044575"/>
              <a:ext cx="61913" cy="65087"/>
            </a:xfrm>
            <a:custGeom>
              <a:rect b="b" l="l" r="r" t="t"/>
              <a:pathLst>
                <a:path extrusionOk="0" h="41" w="39">
                  <a:moveTo>
                    <a:pt x="0" y="24"/>
                  </a:moveTo>
                  <a:lnTo>
                    <a:pt x="39" y="41"/>
                  </a:lnTo>
                  <a:lnTo>
                    <a:pt x="39" y="32"/>
                  </a:lnTo>
                  <a:lnTo>
                    <a:pt x="12" y="19"/>
                  </a:lnTo>
                  <a:lnTo>
                    <a:pt x="39" y="10"/>
                  </a:lnTo>
                  <a:lnTo>
                    <a:pt x="39" y="0"/>
                  </a:lnTo>
                  <a:lnTo>
                    <a:pt x="0" y="17"/>
                  </a:lnTo>
                  <a:lnTo>
                    <a:pt x="0" y="24"/>
                  </a:lnTo>
                  <a:close/>
                </a:path>
              </a:pathLst>
            </a:custGeom>
            <a:solidFill>
              <a:srgbClr val="000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22" name="Google Shape;422;p18"/>
            <p:cNvSpPr/>
            <p:nvPr/>
          </p:nvSpPr>
          <p:spPr>
            <a:xfrm>
              <a:off x="6950076" y="1033463"/>
              <a:ext cx="31750" cy="87312"/>
            </a:xfrm>
            <a:custGeom>
              <a:rect b="b" l="l" r="r" t="t"/>
              <a:pathLst>
                <a:path extrusionOk="0" h="23" w="8">
                  <a:moveTo>
                    <a:pt x="7" y="0"/>
                  </a:moveTo>
                  <a:cubicBezTo>
                    <a:pt x="6" y="0"/>
                    <a:pt x="6" y="0"/>
                    <a:pt x="5" y="0"/>
                  </a:cubicBezTo>
                  <a:cubicBezTo>
                    <a:pt x="5" y="0"/>
                    <a:pt x="5" y="1"/>
                    <a:pt x="5" y="2"/>
                  </a:cubicBezTo>
                  <a:cubicBezTo>
                    <a:pt x="0" y="20"/>
                    <a:pt x="0" y="20"/>
                    <a:pt x="0" y="20"/>
                  </a:cubicBezTo>
                  <a:cubicBezTo>
                    <a:pt x="0" y="21"/>
                    <a:pt x="0" y="22"/>
                    <a:pt x="0" y="22"/>
                  </a:cubicBezTo>
                  <a:cubicBezTo>
                    <a:pt x="0" y="23"/>
                    <a:pt x="1" y="23"/>
                    <a:pt x="2" y="23"/>
                  </a:cubicBezTo>
                  <a:cubicBezTo>
                    <a:pt x="2" y="23"/>
                    <a:pt x="2" y="23"/>
                    <a:pt x="3" y="23"/>
                  </a:cubicBezTo>
                  <a:cubicBezTo>
                    <a:pt x="3" y="23"/>
                    <a:pt x="3" y="22"/>
                    <a:pt x="3" y="22"/>
                  </a:cubicBezTo>
                  <a:cubicBezTo>
                    <a:pt x="3" y="22"/>
                    <a:pt x="3" y="21"/>
                    <a:pt x="4" y="21"/>
                  </a:cubicBezTo>
                  <a:cubicBezTo>
                    <a:pt x="8" y="3"/>
                    <a:pt x="8" y="3"/>
                    <a:pt x="8" y="3"/>
                  </a:cubicBezTo>
                  <a:cubicBezTo>
                    <a:pt x="8" y="2"/>
                    <a:pt x="8" y="1"/>
                    <a:pt x="8" y="1"/>
                  </a:cubicBezTo>
                  <a:cubicBezTo>
                    <a:pt x="8" y="0"/>
                    <a:pt x="8" y="0"/>
                    <a:pt x="8" y="0"/>
                  </a:cubicBezTo>
                  <a:cubicBezTo>
                    <a:pt x="8" y="0"/>
                    <a:pt x="7" y="0"/>
                    <a:pt x="7" y="0"/>
                  </a:cubicBezTo>
                  <a:close/>
                </a:path>
              </a:pathLst>
            </a:custGeom>
            <a:solidFill>
              <a:srgbClr val="000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23" name="Google Shape;423;p18"/>
            <p:cNvSpPr/>
            <p:nvPr/>
          </p:nvSpPr>
          <p:spPr>
            <a:xfrm>
              <a:off x="6989763" y="1044575"/>
              <a:ext cx="60325" cy="65087"/>
            </a:xfrm>
            <a:custGeom>
              <a:rect b="b" l="l" r="r" t="t"/>
              <a:pathLst>
                <a:path extrusionOk="0" h="41" w="38">
                  <a:moveTo>
                    <a:pt x="0" y="10"/>
                  </a:moveTo>
                  <a:lnTo>
                    <a:pt x="26" y="19"/>
                  </a:lnTo>
                  <a:lnTo>
                    <a:pt x="0" y="32"/>
                  </a:lnTo>
                  <a:lnTo>
                    <a:pt x="0" y="41"/>
                  </a:lnTo>
                  <a:lnTo>
                    <a:pt x="38" y="24"/>
                  </a:lnTo>
                  <a:lnTo>
                    <a:pt x="38" y="17"/>
                  </a:lnTo>
                  <a:lnTo>
                    <a:pt x="0" y="0"/>
                  </a:lnTo>
                  <a:lnTo>
                    <a:pt x="0" y="10"/>
                  </a:lnTo>
                  <a:close/>
                </a:path>
              </a:pathLst>
            </a:custGeom>
            <a:solidFill>
              <a:srgbClr val="000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sp>
        <p:nvSpPr>
          <p:cNvPr id="424" name="Google Shape;424;p18"/>
          <p:cNvSpPr/>
          <p:nvPr/>
        </p:nvSpPr>
        <p:spPr>
          <a:xfrm>
            <a:off x="163688" y="2008587"/>
            <a:ext cx="290552" cy="292333"/>
          </a:xfrm>
          <a:custGeom>
            <a:rect b="b" l="l" r="r" t="t"/>
            <a:pathLst>
              <a:path extrusionOk="0" h="328" w="326">
                <a:moveTo>
                  <a:pt x="326" y="108"/>
                </a:moveTo>
                <a:lnTo>
                  <a:pt x="219" y="0"/>
                </a:lnTo>
                <a:lnTo>
                  <a:pt x="31" y="188"/>
                </a:lnTo>
                <a:lnTo>
                  <a:pt x="0" y="328"/>
                </a:lnTo>
                <a:lnTo>
                  <a:pt x="139" y="295"/>
                </a:lnTo>
                <a:lnTo>
                  <a:pt x="326" y="108"/>
                </a:lnTo>
                <a:close/>
                <a:moveTo>
                  <a:pt x="129" y="275"/>
                </a:moveTo>
                <a:lnTo>
                  <a:pt x="112" y="258"/>
                </a:lnTo>
                <a:lnTo>
                  <a:pt x="280" y="91"/>
                </a:lnTo>
                <a:lnTo>
                  <a:pt x="297" y="108"/>
                </a:lnTo>
                <a:lnTo>
                  <a:pt x="129" y="275"/>
                </a:lnTo>
                <a:close/>
                <a:moveTo>
                  <a:pt x="67" y="290"/>
                </a:moveTo>
                <a:lnTo>
                  <a:pt x="37" y="260"/>
                </a:lnTo>
                <a:lnTo>
                  <a:pt x="48" y="208"/>
                </a:lnTo>
                <a:lnTo>
                  <a:pt x="66" y="226"/>
                </a:lnTo>
                <a:lnTo>
                  <a:pt x="66" y="226"/>
                </a:lnTo>
                <a:lnTo>
                  <a:pt x="105" y="265"/>
                </a:lnTo>
                <a:lnTo>
                  <a:pt x="105" y="265"/>
                </a:lnTo>
                <a:lnTo>
                  <a:pt x="119" y="278"/>
                </a:lnTo>
                <a:lnTo>
                  <a:pt x="67" y="290"/>
                </a:lnTo>
                <a:close/>
                <a:moveTo>
                  <a:pt x="272" y="83"/>
                </a:moveTo>
                <a:lnTo>
                  <a:pt x="105" y="250"/>
                </a:lnTo>
                <a:lnTo>
                  <a:pt x="80" y="226"/>
                </a:lnTo>
                <a:lnTo>
                  <a:pt x="248" y="59"/>
                </a:lnTo>
                <a:lnTo>
                  <a:pt x="272" y="83"/>
                </a:lnTo>
                <a:close/>
                <a:moveTo>
                  <a:pt x="219" y="30"/>
                </a:moveTo>
                <a:lnTo>
                  <a:pt x="240" y="51"/>
                </a:lnTo>
                <a:lnTo>
                  <a:pt x="73" y="218"/>
                </a:lnTo>
                <a:lnTo>
                  <a:pt x="52" y="197"/>
                </a:lnTo>
                <a:lnTo>
                  <a:pt x="219" y="30"/>
                </a:lnTo>
                <a:close/>
              </a:path>
            </a:pathLst>
          </a:custGeom>
          <a:solidFill>
            <a:srgbClr val="000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nvGrpSpPr>
          <p:cNvPr id="425" name="Google Shape;425;p18"/>
          <p:cNvGrpSpPr/>
          <p:nvPr/>
        </p:nvGrpSpPr>
        <p:grpSpPr>
          <a:xfrm rot="2700000">
            <a:off x="213647" y="2920710"/>
            <a:ext cx="190658" cy="332252"/>
            <a:chOff x="4732338" y="4783138"/>
            <a:chExt cx="703263" cy="1225550"/>
          </a:xfrm>
        </p:grpSpPr>
        <p:sp>
          <p:nvSpPr>
            <p:cNvPr id="426" name="Google Shape;426;p18"/>
            <p:cNvSpPr/>
            <p:nvPr/>
          </p:nvSpPr>
          <p:spPr>
            <a:xfrm>
              <a:off x="4732338" y="4783138"/>
              <a:ext cx="703263" cy="1173163"/>
            </a:xfrm>
            <a:custGeom>
              <a:rect b="b" l="l" r="r" t="t"/>
              <a:pathLst>
                <a:path extrusionOk="0" h="310" w="184">
                  <a:moveTo>
                    <a:pt x="50" y="310"/>
                  </a:moveTo>
                  <a:cubicBezTo>
                    <a:pt x="32" y="282"/>
                    <a:pt x="32" y="282"/>
                    <a:pt x="32" y="282"/>
                  </a:cubicBezTo>
                  <a:cubicBezTo>
                    <a:pt x="28" y="276"/>
                    <a:pt x="0" y="230"/>
                    <a:pt x="10" y="199"/>
                  </a:cubicBezTo>
                  <a:cubicBezTo>
                    <a:pt x="14" y="187"/>
                    <a:pt x="24" y="178"/>
                    <a:pt x="39" y="171"/>
                  </a:cubicBezTo>
                  <a:cubicBezTo>
                    <a:pt x="33" y="151"/>
                    <a:pt x="30" y="132"/>
                    <a:pt x="30" y="116"/>
                  </a:cubicBezTo>
                  <a:cubicBezTo>
                    <a:pt x="30" y="102"/>
                    <a:pt x="32" y="87"/>
                    <a:pt x="36" y="73"/>
                  </a:cubicBezTo>
                  <a:cubicBezTo>
                    <a:pt x="36" y="72"/>
                    <a:pt x="36" y="72"/>
                    <a:pt x="36" y="72"/>
                  </a:cubicBezTo>
                  <a:cubicBezTo>
                    <a:pt x="50" y="35"/>
                    <a:pt x="77" y="0"/>
                    <a:pt x="92" y="0"/>
                  </a:cubicBezTo>
                  <a:cubicBezTo>
                    <a:pt x="107" y="0"/>
                    <a:pt x="134" y="35"/>
                    <a:pt x="148" y="72"/>
                  </a:cubicBezTo>
                  <a:cubicBezTo>
                    <a:pt x="148" y="73"/>
                    <a:pt x="148" y="73"/>
                    <a:pt x="148" y="73"/>
                  </a:cubicBezTo>
                  <a:cubicBezTo>
                    <a:pt x="152" y="87"/>
                    <a:pt x="155" y="102"/>
                    <a:pt x="155" y="116"/>
                  </a:cubicBezTo>
                  <a:cubicBezTo>
                    <a:pt x="155" y="132"/>
                    <a:pt x="152" y="151"/>
                    <a:pt x="145" y="171"/>
                  </a:cubicBezTo>
                  <a:cubicBezTo>
                    <a:pt x="160" y="178"/>
                    <a:pt x="170" y="187"/>
                    <a:pt x="174" y="199"/>
                  </a:cubicBezTo>
                  <a:cubicBezTo>
                    <a:pt x="184" y="230"/>
                    <a:pt x="156" y="276"/>
                    <a:pt x="153" y="282"/>
                  </a:cubicBezTo>
                  <a:cubicBezTo>
                    <a:pt x="134" y="310"/>
                    <a:pt x="134" y="310"/>
                    <a:pt x="134" y="310"/>
                  </a:cubicBezTo>
                  <a:cubicBezTo>
                    <a:pt x="134" y="276"/>
                    <a:pt x="134" y="276"/>
                    <a:pt x="134" y="276"/>
                  </a:cubicBezTo>
                  <a:cubicBezTo>
                    <a:pt x="134" y="262"/>
                    <a:pt x="128" y="248"/>
                    <a:pt x="118" y="239"/>
                  </a:cubicBezTo>
                  <a:cubicBezTo>
                    <a:pt x="118" y="239"/>
                    <a:pt x="118" y="239"/>
                    <a:pt x="118" y="240"/>
                  </a:cubicBezTo>
                  <a:cubicBezTo>
                    <a:pt x="115" y="246"/>
                    <a:pt x="115" y="246"/>
                    <a:pt x="115" y="246"/>
                  </a:cubicBezTo>
                  <a:cubicBezTo>
                    <a:pt x="108" y="245"/>
                    <a:pt x="108" y="245"/>
                    <a:pt x="108" y="245"/>
                  </a:cubicBezTo>
                  <a:cubicBezTo>
                    <a:pt x="98" y="245"/>
                    <a:pt x="87" y="245"/>
                    <a:pt x="76" y="245"/>
                  </a:cubicBezTo>
                  <a:cubicBezTo>
                    <a:pt x="69" y="246"/>
                    <a:pt x="69" y="246"/>
                    <a:pt x="69" y="246"/>
                  </a:cubicBezTo>
                  <a:cubicBezTo>
                    <a:pt x="66" y="240"/>
                    <a:pt x="66" y="240"/>
                    <a:pt x="66" y="240"/>
                  </a:cubicBezTo>
                  <a:cubicBezTo>
                    <a:pt x="66" y="239"/>
                    <a:pt x="66" y="239"/>
                    <a:pt x="66" y="239"/>
                  </a:cubicBezTo>
                  <a:cubicBezTo>
                    <a:pt x="56" y="249"/>
                    <a:pt x="50" y="262"/>
                    <a:pt x="50" y="276"/>
                  </a:cubicBezTo>
                  <a:lnTo>
                    <a:pt x="50" y="310"/>
                  </a:lnTo>
                  <a:close/>
                  <a:moveTo>
                    <a:pt x="55" y="79"/>
                  </a:moveTo>
                  <a:cubicBezTo>
                    <a:pt x="52" y="91"/>
                    <a:pt x="50" y="104"/>
                    <a:pt x="50" y="116"/>
                  </a:cubicBezTo>
                  <a:cubicBezTo>
                    <a:pt x="50" y="132"/>
                    <a:pt x="53" y="152"/>
                    <a:pt x="61" y="174"/>
                  </a:cubicBezTo>
                  <a:cubicBezTo>
                    <a:pt x="64" y="184"/>
                    <a:pt x="64" y="184"/>
                    <a:pt x="64" y="184"/>
                  </a:cubicBezTo>
                  <a:cubicBezTo>
                    <a:pt x="54" y="187"/>
                    <a:pt x="54" y="187"/>
                    <a:pt x="54" y="187"/>
                  </a:cubicBezTo>
                  <a:cubicBezTo>
                    <a:pt x="45" y="190"/>
                    <a:pt x="33" y="196"/>
                    <a:pt x="29" y="205"/>
                  </a:cubicBezTo>
                  <a:cubicBezTo>
                    <a:pt x="26" y="216"/>
                    <a:pt x="30" y="233"/>
                    <a:pt x="36" y="247"/>
                  </a:cubicBezTo>
                  <a:cubicBezTo>
                    <a:pt x="42" y="234"/>
                    <a:pt x="52" y="223"/>
                    <a:pt x="65" y="215"/>
                  </a:cubicBezTo>
                  <a:cubicBezTo>
                    <a:pt x="74" y="209"/>
                    <a:pt x="74" y="209"/>
                    <a:pt x="74" y="209"/>
                  </a:cubicBezTo>
                  <a:cubicBezTo>
                    <a:pt x="79" y="219"/>
                    <a:pt x="79" y="219"/>
                    <a:pt x="79" y="219"/>
                  </a:cubicBezTo>
                  <a:cubicBezTo>
                    <a:pt x="80" y="221"/>
                    <a:pt x="81" y="223"/>
                    <a:pt x="82" y="225"/>
                  </a:cubicBezTo>
                  <a:cubicBezTo>
                    <a:pt x="89" y="225"/>
                    <a:pt x="96" y="225"/>
                    <a:pt x="103" y="225"/>
                  </a:cubicBezTo>
                  <a:cubicBezTo>
                    <a:pt x="104" y="223"/>
                    <a:pt x="105" y="221"/>
                    <a:pt x="105" y="219"/>
                  </a:cubicBezTo>
                  <a:cubicBezTo>
                    <a:pt x="110" y="209"/>
                    <a:pt x="110" y="209"/>
                    <a:pt x="110" y="209"/>
                  </a:cubicBezTo>
                  <a:cubicBezTo>
                    <a:pt x="120" y="215"/>
                    <a:pt x="120" y="215"/>
                    <a:pt x="120" y="215"/>
                  </a:cubicBezTo>
                  <a:cubicBezTo>
                    <a:pt x="133" y="223"/>
                    <a:pt x="142" y="234"/>
                    <a:pt x="148" y="247"/>
                  </a:cubicBezTo>
                  <a:cubicBezTo>
                    <a:pt x="154" y="233"/>
                    <a:pt x="159" y="216"/>
                    <a:pt x="155" y="205"/>
                  </a:cubicBezTo>
                  <a:cubicBezTo>
                    <a:pt x="152" y="196"/>
                    <a:pt x="140" y="190"/>
                    <a:pt x="130" y="187"/>
                  </a:cubicBezTo>
                  <a:cubicBezTo>
                    <a:pt x="120" y="184"/>
                    <a:pt x="120" y="184"/>
                    <a:pt x="120" y="184"/>
                  </a:cubicBezTo>
                  <a:cubicBezTo>
                    <a:pt x="123" y="174"/>
                    <a:pt x="123" y="174"/>
                    <a:pt x="123" y="174"/>
                  </a:cubicBezTo>
                  <a:cubicBezTo>
                    <a:pt x="131" y="152"/>
                    <a:pt x="135" y="132"/>
                    <a:pt x="135" y="116"/>
                  </a:cubicBezTo>
                  <a:cubicBezTo>
                    <a:pt x="135" y="104"/>
                    <a:pt x="133" y="91"/>
                    <a:pt x="129" y="79"/>
                  </a:cubicBezTo>
                  <a:cubicBezTo>
                    <a:pt x="117" y="47"/>
                    <a:pt x="99" y="26"/>
                    <a:pt x="92" y="21"/>
                  </a:cubicBezTo>
                  <a:cubicBezTo>
                    <a:pt x="85" y="26"/>
                    <a:pt x="67" y="47"/>
                    <a:pt x="55" y="79"/>
                  </a:cubicBezTo>
                  <a:close/>
                </a:path>
              </a:pathLst>
            </a:custGeom>
            <a:solidFill>
              <a:srgbClr val="000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27" name="Google Shape;427;p18"/>
            <p:cNvSpPr/>
            <p:nvPr/>
          </p:nvSpPr>
          <p:spPr>
            <a:xfrm>
              <a:off x="4960938" y="5127626"/>
              <a:ext cx="244475" cy="241300"/>
            </a:xfrm>
            <a:custGeom>
              <a:rect b="b" l="l" r="r" t="t"/>
              <a:pathLst>
                <a:path extrusionOk="0" h="64" w="64">
                  <a:moveTo>
                    <a:pt x="32" y="64"/>
                  </a:moveTo>
                  <a:cubicBezTo>
                    <a:pt x="14" y="64"/>
                    <a:pt x="0" y="50"/>
                    <a:pt x="0" y="32"/>
                  </a:cubicBezTo>
                  <a:cubicBezTo>
                    <a:pt x="0" y="14"/>
                    <a:pt x="14" y="0"/>
                    <a:pt x="32" y="0"/>
                  </a:cubicBezTo>
                  <a:cubicBezTo>
                    <a:pt x="50" y="0"/>
                    <a:pt x="64" y="14"/>
                    <a:pt x="64" y="32"/>
                  </a:cubicBezTo>
                  <a:cubicBezTo>
                    <a:pt x="64" y="50"/>
                    <a:pt x="50" y="64"/>
                    <a:pt x="32" y="64"/>
                  </a:cubicBezTo>
                  <a:close/>
                  <a:moveTo>
                    <a:pt x="32" y="12"/>
                  </a:moveTo>
                  <a:cubicBezTo>
                    <a:pt x="21" y="12"/>
                    <a:pt x="12" y="21"/>
                    <a:pt x="12" y="32"/>
                  </a:cubicBezTo>
                  <a:cubicBezTo>
                    <a:pt x="12" y="43"/>
                    <a:pt x="21" y="52"/>
                    <a:pt x="32" y="52"/>
                  </a:cubicBezTo>
                  <a:cubicBezTo>
                    <a:pt x="43" y="52"/>
                    <a:pt x="52" y="43"/>
                    <a:pt x="52" y="32"/>
                  </a:cubicBezTo>
                  <a:cubicBezTo>
                    <a:pt x="52" y="21"/>
                    <a:pt x="43" y="12"/>
                    <a:pt x="32" y="12"/>
                  </a:cubicBezTo>
                  <a:close/>
                </a:path>
              </a:pathLst>
            </a:custGeom>
            <a:solidFill>
              <a:srgbClr val="000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28" name="Google Shape;428;p18"/>
            <p:cNvSpPr/>
            <p:nvPr/>
          </p:nvSpPr>
          <p:spPr>
            <a:xfrm>
              <a:off x="4973638" y="5649913"/>
              <a:ext cx="225425" cy="358775"/>
            </a:xfrm>
            <a:custGeom>
              <a:rect b="b" l="l" r="r" t="t"/>
              <a:pathLst>
                <a:path extrusionOk="0" h="95" w="59">
                  <a:moveTo>
                    <a:pt x="29" y="95"/>
                  </a:moveTo>
                  <a:cubicBezTo>
                    <a:pt x="24" y="85"/>
                    <a:pt x="24" y="85"/>
                    <a:pt x="24" y="85"/>
                  </a:cubicBezTo>
                  <a:cubicBezTo>
                    <a:pt x="20" y="77"/>
                    <a:pt x="0" y="38"/>
                    <a:pt x="0" y="26"/>
                  </a:cubicBezTo>
                  <a:cubicBezTo>
                    <a:pt x="0" y="12"/>
                    <a:pt x="13" y="0"/>
                    <a:pt x="29" y="0"/>
                  </a:cubicBezTo>
                  <a:cubicBezTo>
                    <a:pt x="45" y="0"/>
                    <a:pt x="59" y="12"/>
                    <a:pt x="59" y="26"/>
                  </a:cubicBezTo>
                  <a:cubicBezTo>
                    <a:pt x="59" y="38"/>
                    <a:pt x="39" y="77"/>
                    <a:pt x="34" y="85"/>
                  </a:cubicBezTo>
                  <a:lnTo>
                    <a:pt x="29" y="95"/>
                  </a:lnTo>
                  <a:close/>
                  <a:moveTo>
                    <a:pt x="29" y="12"/>
                  </a:moveTo>
                  <a:cubicBezTo>
                    <a:pt x="19" y="12"/>
                    <a:pt x="12" y="18"/>
                    <a:pt x="12" y="26"/>
                  </a:cubicBezTo>
                  <a:cubicBezTo>
                    <a:pt x="12" y="31"/>
                    <a:pt x="20" y="50"/>
                    <a:pt x="29" y="69"/>
                  </a:cubicBezTo>
                  <a:cubicBezTo>
                    <a:pt x="38" y="50"/>
                    <a:pt x="47" y="31"/>
                    <a:pt x="47" y="26"/>
                  </a:cubicBezTo>
                  <a:cubicBezTo>
                    <a:pt x="47" y="18"/>
                    <a:pt x="39" y="12"/>
                    <a:pt x="29" y="12"/>
                  </a:cubicBezTo>
                  <a:close/>
                </a:path>
              </a:pathLst>
            </a:custGeom>
            <a:solidFill>
              <a:srgbClr val="000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sp>
        <p:nvSpPr>
          <p:cNvPr id="429" name="Google Shape;429;p18"/>
          <p:cNvSpPr txBox="1"/>
          <p:nvPr/>
        </p:nvSpPr>
        <p:spPr>
          <a:xfrm>
            <a:off x="1441343" y="1129125"/>
            <a:ext cx="2739600" cy="231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Arial"/>
                <a:ea typeface="Arial"/>
                <a:cs typeface="Arial"/>
                <a:sym typeface="Arial"/>
              </a:rPr>
              <a:t>SentenceTransformer.encode</a:t>
            </a:r>
            <a:endParaRPr b="1" i="0" sz="1500" u="none" cap="none" strike="noStrike">
              <a:solidFill>
                <a:srgbClr val="000000"/>
              </a:solidFill>
              <a:latin typeface="Arial"/>
              <a:ea typeface="Arial"/>
              <a:cs typeface="Arial"/>
              <a:sym typeface="Arial"/>
            </a:endParaRPr>
          </a:p>
        </p:txBody>
      </p:sp>
      <p:sp>
        <p:nvSpPr>
          <p:cNvPr id="430" name="Google Shape;430;p18"/>
          <p:cNvSpPr txBox="1"/>
          <p:nvPr/>
        </p:nvSpPr>
        <p:spPr>
          <a:xfrm>
            <a:off x="1441344" y="1898700"/>
            <a:ext cx="2623500" cy="461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Arial"/>
                <a:ea typeface="Arial"/>
                <a:cs typeface="Arial"/>
                <a:sym typeface="Arial"/>
              </a:rPr>
              <a:t>Use Kmeans method to fit embeddings (K=20)</a:t>
            </a:r>
            <a:endParaRPr b="1" i="0" sz="1500" u="none" cap="none" strike="noStrike">
              <a:solidFill>
                <a:srgbClr val="000000"/>
              </a:solidFill>
              <a:latin typeface="Arial"/>
              <a:ea typeface="Arial"/>
              <a:cs typeface="Arial"/>
              <a:sym typeface="Arial"/>
            </a:endParaRPr>
          </a:p>
        </p:txBody>
      </p:sp>
      <p:sp>
        <p:nvSpPr>
          <p:cNvPr id="431" name="Google Shape;431;p18"/>
          <p:cNvSpPr txBox="1"/>
          <p:nvPr/>
        </p:nvSpPr>
        <p:spPr>
          <a:xfrm>
            <a:off x="1441856" y="3473175"/>
            <a:ext cx="2623500" cy="461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Arial"/>
                <a:ea typeface="Arial"/>
                <a:cs typeface="Arial"/>
                <a:sym typeface="Arial"/>
              </a:rPr>
              <a:t>Drop the original “job_title” column</a:t>
            </a:r>
            <a:endParaRPr b="1" i="0" sz="1500" u="none" cap="none" strike="noStrike">
              <a:solidFill>
                <a:srgbClr val="000000"/>
              </a:solidFill>
              <a:latin typeface="Arial"/>
              <a:ea typeface="Arial"/>
              <a:cs typeface="Arial"/>
              <a:sym typeface="Arial"/>
            </a:endParaRPr>
          </a:p>
        </p:txBody>
      </p:sp>
      <p:sp>
        <p:nvSpPr>
          <p:cNvPr id="432" name="Google Shape;432;p18"/>
          <p:cNvSpPr txBox="1"/>
          <p:nvPr/>
        </p:nvSpPr>
        <p:spPr>
          <a:xfrm>
            <a:off x="1441300" y="2710375"/>
            <a:ext cx="2739600" cy="461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Arial"/>
                <a:ea typeface="Arial"/>
                <a:cs typeface="Arial"/>
                <a:sym typeface="Arial"/>
              </a:rPr>
              <a:t>Assign the clustering result to each row</a:t>
            </a:r>
            <a:endParaRPr b="1" i="0" sz="1500" u="none" cap="none" strike="noStrike">
              <a:solidFill>
                <a:srgbClr val="000000"/>
              </a:solidFill>
              <a:latin typeface="Arial"/>
              <a:ea typeface="Arial"/>
              <a:cs typeface="Arial"/>
              <a:sym typeface="Arial"/>
            </a:endParaRPr>
          </a:p>
        </p:txBody>
      </p:sp>
      <p:sp>
        <p:nvSpPr>
          <p:cNvPr id="433" name="Google Shape;433;p18"/>
          <p:cNvSpPr/>
          <p:nvPr/>
        </p:nvSpPr>
        <p:spPr>
          <a:xfrm>
            <a:off x="4234839" y="1041481"/>
            <a:ext cx="3563100" cy="484800"/>
          </a:xfrm>
          <a:prstGeom prst="rect">
            <a:avLst/>
          </a:prstGeom>
          <a:noFill/>
          <a:ln>
            <a:noFill/>
          </a:ln>
        </p:spPr>
        <p:txBody>
          <a:bodyPr anchorCtr="0" anchor="t" bIns="0" lIns="0" spcFirstLastPara="1" rIns="0" wrap="square" tIns="0">
            <a:noAutofit/>
          </a:bodyPr>
          <a:lstStyle/>
          <a:p>
            <a:pPr indent="-298450" lvl="0" marL="457200" marR="0" rtl="0" algn="l">
              <a:lnSpc>
                <a:spcPct val="150000"/>
              </a:lnSpc>
              <a:spcBef>
                <a:spcPts val="0"/>
              </a:spcBef>
              <a:spcAft>
                <a:spcPts val="0"/>
              </a:spcAft>
              <a:buClr>
                <a:schemeClr val="dk1"/>
              </a:buClr>
              <a:buSzPts val="1100"/>
              <a:buFont typeface="Microsoft Yahei"/>
              <a:buChar char="●"/>
            </a:pPr>
            <a:r>
              <a:rPr b="0" i="0" lang="en" sz="1100" u="none" cap="none" strike="noStrike">
                <a:solidFill>
                  <a:schemeClr val="dk1"/>
                </a:solidFill>
                <a:latin typeface="Microsoft Yahei"/>
                <a:ea typeface="Microsoft Yahei"/>
                <a:cs typeface="Microsoft Yahei"/>
                <a:sym typeface="Microsoft Yahei"/>
              </a:rPr>
              <a:t>Model: distilbert-base-nli-stsb-mean-tokens</a:t>
            </a:r>
            <a:endParaRPr b="0" i="0" sz="1100" u="none" cap="none" strike="noStrike">
              <a:solidFill>
                <a:schemeClr val="dk1"/>
              </a:solidFill>
              <a:latin typeface="Microsoft Yahei"/>
              <a:ea typeface="Microsoft Yahei"/>
              <a:cs typeface="Microsoft Yahei"/>
              <a:sym typeface="Microsoft Yahei"/>
            </a:endParaRPr>
          </a:p>
          <a:p>
            <a:pPr indent="-298450" lvl="0" marL="457200" marR="0" rtl="0" algn="l">
              <a:lnSpc>
                <a:spcPct val="150000"/>
              </a:lnSpc>
              <a:spcBef>
                <a:spcPts val="0"/>
              </a:spcBef>
              <a:spcAft>
                <a:spcPts val="0"/>
              </a:spcAft>
              <a:buClr>
                <a:schemeClr val="dk1"/>
              </a:buClr>
              <a:buSzPts val="1100"/>
              <a:buFont typeface="Microsoft Yahei"/>
              <a:buChar char="●"/>
            </a:pPr>
            <a:r>
              <a:rPr b="0" i="0" lang="en" sz="1100" u="none" cap="none" strike="noStrike">
                <a:solidFill>
                  <a:schemeClr val="dk1"/>
                </a:solidFill>
                <a:latin typeface="Microsoft Yahei"/>
                <a:ea typeface="Microsoft Yahei"/>
                <a:cs typeface="Microsoft Yahei"/>
                <a:sym typeface="Microsoft Yahei"/>
              </a:rPr>
              <a:t>STS benchmark: 85.16</a:t>
            </a:r>
            <a:endParaRPr b="0" i="0" sz="1100" u="none" cap="none" strike="noStrike">
              <a:solidFill>
                <a:schemeClr val="dk1"/>
              </a:solidFill>
              <a:latin typeface="Microsoft Yahei"/>
              <a:ea typeface="Microsoft Yahei"/>
              <a:cs typeface="Microsoft Yahei"/>
              <a:sym typeface="Microsoft Yahei"/>
            </a:endParaRPr>
          </a:p>
        </p:txBody>
      </p:sp>
      <p:pic>
        <p:nvPicPr>
          <p:cNvPr id="434" name="Google Shape;434;p18"/>
          <p:cNvPicPr preferRelativeResize="0"/>
          <p:nvPr/>
        </p:nvPicPr>
        <p:blipFill rotWithShape="1">
          <a:blip r:embed="rId4">
            <a:alphaModFix/>
          </a:blip>
          <a:srcRect b="0" l="0" r="0" t="0"/>
          <a:stretch/>
        </p:blipFill>
        <p:spPr>
          <a:xfrm>
            <a:off x="4351125" y="1786650"/>
            <a:ext cx="2132474" cy="752676"/>
          </a:xfrm>
          <a:prstGeom prst="rect">
            <a:avLst/>
          </a:prstGeom>
          <a:noFill/>
          <a:ln>
            <a:noFill/>
          </a:ln>
        </p:spPr>
      </p:pic>
      <p:pic>
        <p:nvPicPr>
          <p:cNvPr id="435" name="Google Shape;435;p18"/>
          <p:cNvPicPr preferRelativeResize="0"/>
          <p:nvPr/>
        </p:nvPicPr>
        <p:blipFill rotWithShape="1">
          <a:blip r:embed="rId5">
            <a:alphaModFix/>
          </a:blip>
          <a:srcRect b="0" l="0" r="0" t="0"/>
          <a:stretch/>
        </p:blipFill>
        <p:spPr>
          <a:xfrm>
            <a:off x="4349813" y="2694525"/>
            <a:ext cx="2050387" cy="542250"/>
          </a:xfrm>
          <a:prstGeom prst="rect">
            <a:avLst/>
          </a:prstGeom>
          <a:noFill/>
          <a:ln>
            <a:noFill/>
          </a:ln>
        </p:spPr>
      </p:pic>
      <p:sp>
        <p:nvSpPr>
          <p:cNvPr id="436" name="Google Shape;436;p18"/>
          <p:cNvSpPr/>
          <p:nvPr/>
        </p:nvSpPr>
        <p:spPr>
          <a:xfrm>
            <a:off x="4234814" y="3536006"/>
            <a:ext cx="3563100" cy="484800"/>
          </a:xfrm>
          <a:prstGeom prst="rect">
            <a:avLst/>
          </a:prstGeom>
          <a:noFill/>
          <a:ln>
            <a:noFill/>
          </a:ln>
        </p:spPr>
        <p:txBody>
          <a:bodyPr anchorCtr="0" anchor="t" bIns="0" lIns="0" spcFirstLastPara="1" rIns="0" wrap="square" tIns="0">
            <a:noAutofit/>
          </a:bodyPr>
          <a:lstStyle/>
          <a:p>
            <a:pPr indent="-298450" lvl="0" marL="457200" marR="0" rtl="0" algn="l">
              <a:lnSpc>
                <a:spcPct val="150000"/>
              </a:lnSpc>
              <a:spcBef>
                <a:spcPts val="0"/>
              </a:spcBef>
              <a:spcAft>
                <a:spcPts val="0"/>
              </a:spcAft>
              <a:buClr>
                <a:schemeClr val="dk1"/>
              </a:buClr>
              <a:buSzPts val="1100"/>
              <a:buFont typeface="Microsoft Yahei"/>
              <a:buChar char="●"/>
            </a:pPr>
            <a:r>
              <a:rPr b="0" i="0" lang="en" sz="1100" u="none" cap="none" strike="noStrike">
                <a:solidFill>
                  <a:schemeClr val="dk1"/>
                </a:solidFill>
                <a:latin typeface="Microsoft Yahei"/>
                <a:ea typeface="Microsoft Yahei"/>
                <a:cs typeface="Microsoft Yahei"/>
                <a:sym typeface="Microsoft Yahei"/>
              </a:rPr>
              <a:t>Only keep the numeric categorical data as “</a:t>
            </a:r>
            <a:r>
              <a:rPr b="0" i="0" lang="en" sz="900" u="none" cap="none" strike="noStrike">
                <a:solidFill>
                  <a:schemeClr val="dk1"/>
                </a:solidFill>
                <a:highlight>
                  <a:srgbClr val="FFFFFF"/>
                </a:highlight>
                <a:latin typeface="Arial"/>
                <a:ea typeface="Arial"/>
                <a:cs typeface="Arial"/>
                <a:sym typeface="Arial"/>
              </a:rPr>
              <a:t>cluster_job_title</a:t>
            </a:r>
            <a:r>
              <a:rPr b="0" i="0" lang="en" sz="1100" u="none" cap="none" strike="noStrike">
                <a:solidFill>
                  <a:schemeClr val="dk1"/>
                </a:solidFill>
                <a:latin typeface="Microsoft Yahei"/>
                <a:ea typeface="Microsoft Yahei"/>
                <a:cs typeface="Microsoft Yahei"/>
                <a:sym typeface="Microsoft Yahei"/>
              </a:rPr>
              <a:t>” in the dataset</a:t>
            </a:r>
            <a:endParaRPr b="0" i="0" sz="1100" u="none" cap="none" strike="noStrike">
              <a:solidFill>
                <a:schemeClr val="dk1"/>
              </a:solidFill>
              <a:latin typeface="Microsoft Yahei"/>
              <a:ea typeface="Microsoft Yahei"/>
              <a:cs typeface="Microsoft Yahei"/>
              <a:sym typeface="Microsoft Yahei"/>
            </a:endParaRPr>
          </a:p>
        </p:txBody>
      </p:sp>
      <p:sp>
        <p:nvSpPr>
          <p:cNvPr id="437" name="Google Shape;437;p1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pic>
        <p:nvPicPr>
          <p:cNvPr id="438" name="Google Shape;438;p18"/>
          <p:cNvPicPr preferRelativeResize="0"/>
          <p:nvPr/>
        </p:nvPicPr>
        <p:blipFill rotWithShape="1">
          <a:blip r:embed="rId6">
            <a:alphaModFix/>
          </a:blip>
          <a:srcRect b="0" l="0" r="0" t="0"/>
          <a:stretch/>
        </p:blipFill>
        <p:spPr>
          <a:xfrm>
            <a:off x="152400" y="4690576"/>
            <a:ext cx="8839197" cy="448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82A"/>
        </a:solidFill>
      </p:bgPr>
    </p:bg>
    <p:spTree>
      <p:nvGrpSpPr>
        <p:cNvPr id="442" name="Shape 442"/>
        <p:cNvGrpSpPr/>
        <p:nvPr/>
      </p:nvGrpSpPr>
      <p:grpSpPr>
        <a:xfrm>
          <a:off x="0" y="0"/>
          <a:ext cx="0" cy="0"/>
          <a:chOff x="0" y="0"/>
          <a:chExt cx="0" cy="0"/>
        </a:xfrm>
      </p:grpSpPr>
      <p:sp>
        <p:nvSpPr>
          <p:cNvPr id="443" name="Google Shape;443;p19"/>
          <p:cNvSpPr txBox="1"/>
          <p:nvPr/>
        </p:nvSpPr>
        <p:spPr>
          <a:xfrm>
            <a:off x="128699" y="198475"/>
            <a:ext cx="3122700" cy="408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FFFFFF"/>
                </a:solidFill>
                <a:latin typeface="Microsoft Yahei"/>
                <a:ea typeface="Microsoft Yahei"/>
                <a:cs typeface="Microsoft Yahei"/>
                <a:sym typeface="Microsoft Yahei"/>
              </a:rPr>
              <a:t>PREVAILING_WAGE</a:t>
            </a:r>
            <a:endParaRPr b="0" i="0" sz="2200" u="none" cap="none" strike="noStrike">
              <a:solidFill>
                <a:srgbClr val="000000"/>
              </a:solidFill>
              <a:latin typeface="Arial"/>
              <a:ea typeface="Arial"/>
              <a:cs typeface="Arial"/>
              <a:sym typeface="Arial"/>
            </a:endParaRPr>
          </a:p>
        </p:txBody>
      </p:sp>
      <p:sp>
        <p:nvSpPr>
          <p:cNvPr id="444" name="Google Shape;444;p19"/>
          <p:cNvSpPr/>
          <p:nvPr/>
        </p:nvSpPr>
        <p:spPr>
          <a:xfrm>
            <a:off x="2852176" y="1714501"/>
            <a:ext cx="765572" cy="1237060"/>
          </a:xfrm>
          <a:custGeom>
            <a:rect b="b" l="l" r="r" t="t"/>
            <a:pathLst>
              <a:path extrusionOk="0" h="1039" w="643">
                <a:moveTo>
                  <a:pt x="298" y="0"/>
                </a:moveTo>
                <a:lnTo>
                  <a:pt x="0" y="0"/>
                </a:lnTo>
                <a:lnTo>
                  <a:pt x="345" y="519"/>
                </a:lnTo>
                <a:lnTo>
                  <a:pt x="0" y="1039"/>
                </a:lnTo>
                <a:lnTo>
                  <a:pt x="298" y="1039"/>
                </a:lnTo>
                <a:lnTo>
                  <a:pt x="643" y="519"/>
                </a:lnTo>
                <a:lnTo>
                  <a:pt x="298"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45" name="Google Shape;445;p19"/>
          <p:cNvSpPr/>
          <p:nvPr/>
        </p:nvSpPr>
        <p:spPr>
          <a:xfrm>
            <a:off x="5608403" y="1714500"/>
            <a:ext cx="765572" cy="1237060"/>
          </a:xfrm>
          <a:custGeom>
            <a:rect b="b" l="l" r="r" t="t"/>
            <a:pathLst>
              <a:path extrusionOk="0" h="1039" w="643">
                <a:moveTo>
                  <a:pt x="298" y="0"/>
                </a:moveTo>
                <a:lnTo>
                  <a:pt x="0" y="0"/>
                </a:lnTo>
                <a:lnTo>
                  <a:pt x="345" y="519"/>
                </a:lnTo>
                <a:lnTo>
                  <a:pt x="0" y="1039"/>
                </a:lnTo>
                <a:lnTo>
                  <a:pt x="298" y="1039"/>
                </a:lnTo>
                <a:lnTo>
                  <a:pt x="643" y="519"/>
                </a:lnTo>
                <a:lnTo>
                  <a:pt x="298" y="0"/>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46" name="Google Shape;446;p19"/>
          <p:cNvSpPr txBox="1"/>
          <p:nvPr/>
        </p:nvSpPr>
        <p:spPr>
          <a:xfrm>
            <a:off x="3552845" y="1740975"/>
            <a:ext cx="2093100" cy="14547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chemeClr val="lt1"/>
                </a:solidFill>
                <a:latin typeface="Arial"/>
                <a:ea typeface="Arial"/>
                <a:cs typeface="Arial"/>
                <a:sym typeface="Arial"/>
              </a:rPr>
              <a:t>Keep only:</a:t>
            </a:r>
            <a:endParaRPr b="1" i="0" sz="1400" u="none" cap="none" strike="noStrike">
              <a:solidFill>
                <a:schemeClr val="lt1"/>
              </a:solidFill>
              <a:latin typeface="Arial"/>
              <a:ea typeface="Arial"/>
              <a:cs typeface="Arial"/>
              <a:sym typeface="Arial"/>
            </a:endParaRPr>
          </a:p>
          <a:p>
            <a:pPr indent="-317500" lvl="0" marL="457200" marR="0" rtl="0" algn="l">
              <a:lnSpc>
                <a:spcPct val="115000"/>
              </a:lnSpc>
              <a:spcBef>
                <a:spcPts val="0"/>
              </a:spcBef>
              <a:spcAft>
                <a:spcPts val="0"/>
              </a:spcAft>
              <a:buClr>
                <a:schemeClr val="lt1"/>
              </a:buClr>
              <a:buSzPts val="1400"/>
              <a:buFont typeface="Arial"/>
              <a:buChar char="●"/>
            </a:pPr>
            <a:r>
              <a:rPr b="1" i="0" lang="en" sz="1400" u="none" cap="none" strike="noStrike">
                <a:solidFill>
                  <a:schemeClr val="lt1"/>
                </a:solidFill>
                <a:latin typeface="Arial"/>
                <a:ea typeface="Arial"/>
                <a:cs typeface="Arial"/>
                <a:sym typeface="Arial"/>
              </a:rPr>
              <a:t>0.25 Quantile - 1.5 * interquartile range</a:t>
            </a:r>
            <a:endParaRPr b="1" i="0" sz="1400" u="none" cap="none" strike="noStrike">
              <a:solidFill>
                <a:schemeClr val="lt1"/>
              </a:solidFill>
              <a:latin typeface="Arial"/>
              <a:ea typeface="Arial"/>
              <a:cs typeface="Arial"/>
              <a:sym typeface="Arial"/>
            </a:endParaRPr>
          </a:p>
          <a:p>
            <a:pPr indent="-317500" lvl="0" marL="457200" marR="0" rtl="0" algn="l">
              <a:lnSpc>
                <a:spcPct val="115000"/>
              </a:lnSpc>
              <a:spcBef>
                <a:spcPts val="0"/>
              </a:spcBef>
              <a:spcAft>
                <a:spcPts val="0"/>
              </a:spcAft>
              <a:buClr>
                <a:schemeClr val="lt1"/>
              </a:buClr>
              <a:buSzPts val="1400"/>
              <a:buFont typeface="Arial"/>
              <a:buChar char="●"/>
            </a:pPr>
            <a:r>
              <a:rPr b="1" i="0" lang="en" sz="1400" u="none" cap="none" strike="noStrike">
                <a:solidFill>
                  <a:schemeClr val="lt1"/>
                </a:solidFill>
                <a:latin typeface="Arial"/>
                <a:ea typeface="Arial"/>
                <a:cs typeface="Arial"/>
                <a:sym typeface="Arial"/>
              </a:rPr>
              <a:t>0.75 Quantile + 1.5 * interquartile range </a:t>
            </a:r>
            <a:endParaRPr b="1" i="0" sz="1400" u="none" cap="none" strike="noStrike">
              <a:solidFill>
                <a:schemeClr val="lt1"/>
              </a:solidFill>
              <a:latin typeface="Arial"/>
              <a:ea typeface="Arial"/>
              <a:cs typeface="Arial"/>
              <a:sym typeface="Arial"/>
            </a:endParaRPr>
          </a:p>
        </p:txBody>
      </p:sp>
      <p:pic>
        <p:nvPicPr>
          <p:cNvPr id="447" name="Google Shape;447;p19"/>
          <p:cNvPicPr preferRelativeResize="0"/>
          <p:nvPr/>
        </p:nvPicPr>
        <p:blipFill rotWithShape="1">
          <a:blip r:embed="rId3">
            <a:alphaModFix/>
          </a:blip>
          <a:srcRect b="0" l="0" r="0" t="0"/>
          <a:stretch/>
        </p:blipFill>
        <p:spPr>
          <a:xfrm>
            <a:off x="83925" y="2523050"/>
            <a:ext cx="2717072" cy="1923049"/>
          </a:xfrm>
          <a:prstGeom prst="rect">
            <a:avLst/>
          </a:prstGeom>
          <a:noFill/>
          <a:ln>
            <a:noFill/>
          </a:ln>
        </p:spPr>
      </p:pic>
      <p:pic>
        <p:nvPicPr>
          <p:cNvPr id="448" name="Google Shape;448;p19"/>
          <p:cNvPicPr preferRelativeResize="0"/>
          <p:nvPr/>
        </p:nvPicPr>
        <p:blipFill rotWithShape="1">
          <a:blip r:embed="rId4">
            <a:alphaModFix/>
          </a:blip>
          <a:srcRect b="0" l="0" r="0" t="0"/>
          <a:stretch/>
        </p:blipFill>
        <p:spPr>
          <a:xfrm>
            <a:off x="128701" y="606464"/>
            <a:ext cx="2627511" cy="1868600"/>
          </a:xfrm>
          <a:prstGeom prst="rect">
            <a:avLst/>
          </a:prstGeom>
          <a:noFill/>
          <a:ln>
            <a:noFill/>
          </a:ln>
        </p:spPr>
      </p:pic>
      <p:pic>
        <p:nvPicPr>
          <p:cNvPr id="449" name="Google Shape;449;p19"/>
          <p:cNvPicPr preferRelativeResize="0"/>
          <p:nvPr/>
        </p:nvPicPr>
        <p:blipFill rotWithShape="1">
          <a:blip r:embed="rId5">
            <a:alphaModFix/>
          </a:blip>
          <a:srcRect b="0" l="0" r="0" t="0"/>
          <a:stretch/>
        </p:blipFill>
        <p:spPr>
          <a:xfrm>
            <a:off x="6442570" y="1524760"/>
            <a:ext cx="2531962" cy="1887140"/>
          </a:xfrm>
          <a:prstGeom prst="rect">
            <a:avLst/>
          </a:prstGeom>
          <a:noFill/>
          <a:ln>
            <a:noFill/>
          </a:ln>
        </p:spPr>
      </p:pic>
      <p:pic>
        <p:nvPicPr>
          <p:cNvPr id="450" name="Google Shape;450;p19"/>
          <p:cNvPicPr preferRelativeResize="0"/>
          <p:nvPr/>
        </p:nvPicPr>
        <p:blipFill rotWithShape="1">
          <a:blip r:embed="rId6">
            <a:alphaModFix amt="6000"/>
          </a:blip>
          <a:srcRect b="0" l="0" r="0" t="0"/>
          <a:stretch/>
        </p:blipFill>
        <p:spPr>
          <a:xfrm>
            <a:off x="2925925" y="684300"/>
            <a:ext cx="3448050" cy="3390900"/>
          </a:xfrm>
          <a:prstGeom prst="rect">
            <a:avLst/>
          </a:prstGeom>
          <a:noFill/>
          <a:ln>
            <a:noFill/>
          </a:ln>
        </p:spPr>
      </p:pic>
      <p:sp>
        <p:nvSpPr>
          <p:cNvPr id="451" name="Google Shape;451;p1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pic>
        <p:nvPicPr>
          <p:cNvPr id="452" name="Google Shape;452;p19"/>
          <p:cNvPicPr preferRelativeResize="0"/>
          <p:nvPr/>
        </p:nvPicPr>
        <p:blipFill rotWithShape="1">
          <a:blip r:embed="rId7">
            <a:alphaModFix/>
          </a:blip>
          <a:srcRect b="0" l="0" r="0" t="0"/>
          <a:stretch/>
        </p:blipFill>
        <p:spPr>
          <a:xfrm>
            <a:off x="152400" y="4690576"/>
            <a:ext cx="8839197" cy="448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82A"/>
        </a:solidFill>
      </p:bgPr>
    </p:bg>
    <p:spTree>
      <p:nvGrpSpPr>
        <p:cNvPr id="212" name="Shape 212"/>
        <p:cNvGrpSpPr/>
        <p:nvPr/>
      </p:nvGrpSpPr>
      <p:grpSpPr>
        <a:xfrm>
          <a:off x="0" y="0"/>
          <a:ext cx="0" cy="0"/>
          <a:chOff x="0" y="0"/>
          <a:chExt cx="0" cy="0"/>
        </a:xfrm>
      </p:grpSpPr>
      <p:sp>
        <p:nvSpPr>
          <p:cNvPr id="213" name="Google Shape;213;p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id="214" name="Google Shape;214;p2"/>
          <p:cNvPicPr preferRelativeResize="0"/>
          <p:nvPr/>
        </p:nvPicPr>
        <p:blipFill rotWithShape="1">
          <a:blip r:embed="rId3">
            <a:alphaModFix/>
          </a:blip>
          <a:srcRect b="0" l="0" r="0" t="0"/>
          <a:stretch/>
        </p:blipFill>
        <p:spPr>
          <a:xfrm>
            <a:off x="221925" y="460225"/>
            <a:ext cx="8839202" cy="36593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82A"/>
        </a:solidFill>
      </p:bgPr>
    </p:bg>
    <p:spTree>
      <p:nvGrpSpPr>
        <p:cNvPr id="456" name="Shape 456"/>
        <p:cNvGrpSpPr/>
        <p:nvPr/>
      </p:nvGrpSpPr>
      <p:grpSpPr>
        <a:xfrm>
          <a:off x="0" y="0"/>
          <a:ext cx="0" cy="0"/>
          <a:chOff x="0" y="0"/>
          <a:chExt cx="0" cy="0"/>
        </a:xfrm>
      </p:grpSpPr>
      <p:sp>
        <p:nvSpPr>
          <p:cNvPr id="457" name="Google Shape;457;p20"/>
          <p:cNvSpPr txBox="1"/>
          <p:nvPr/>
        </p:nvSpPr>
        <p:spPr>
          <a:xfrm>
            <a:off x="252104" y="345950"/>
            <a:ext cx="7351500" cy="408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FFFFFF"/>
                </a:solidFill>
                <a:latin typeface="Microsoft Yahei"/>
                <a:ea typeface="Microsoft Yahei"/>
                <a:cs typeface="Microsoft Yahei"/>
                <a:sym typeface="Microsoft Yahei"/>
              </a:rPr>
              <a:t>Worksite</a:t>
            </a:r>
            <a:endParaRPr b="1" i="0" sz="1500" u="none" cap="none" strike="noStrike">
              <a:solidFill>
                <a:srgbClr val="000000"/>
              </a:solidFill>
              <a:latin typeface="Arial"/>
              <a:ea typeface="Arial"/>
              <a:cs typeface="Arial"/>
              <a:sym typeface="Arial"/>
            </a:endParaRPr>
          </a:p>
        </p:txBody>
      </p:sp>
      <p:pic>
        <p:nvPicPr>
          <p:cNvPr id="458" name="Google Shape;458;p20"/>
          <p:cNvPicPr preferRelativeResize="0"/>
          <p:nvPr/>
        </p:nvPicPr>
        <p:blipFill rotWithShape="1">
          <a:blip r:embed="rId3">
            <a:alphaModFix/>
          </a:blip>
          <a:srcRect b="0" l="0" r="0" t="0"/>
          <a:stretch/>
        </p:blipFill>
        <p:spPr>
          <a:xfrm>
            <a:off x="152400" y="1727747"/>
            <a:ext cx="3981450" cy="2733675"/>
          </a:xfrm>
          <a:prstGeom prst="rect">
            <a:avLst/>
          </a:prstGeom>
          <a:noFill/>
          <a:ln>
            <a:noFill/>
          </a:ln>
        </p:spPr>
      </p:pic>
      <p:pic>
        <p:nvPicPr>
          <p:cNvPr id="459" name="Google Shape;459;p20"/>
          <p:cNvPicPr preferRelativeResize="0"/>
          <p:nvPr/>
        </p:nvPicPr>
        <p:blipFill rotWithShape="1">
          <a:blip r:embed="rId4">
            <a:alphaModFix/>
          </a:blip>
          <a:srcRect b="0" l="0" r="0" t="0"/>
          <a:stretch/>
        </p:blipFill>
        <p:spPr>
          <a:xfrm>
            <a:off x="4307750" y="1727750"/>
            <a:ext cx="4303402" cy="2733675"/>
          </a:xfrm>
          <a:prstGeom prst="rect">
            <a:avLst/>
          </a:prstGeom>
          <a:noFill/>
          <a:ln>
            <a:noFill/>
          </a:ln>
        </p:spPr>
      </p:pic>
      <p:sp>
        <p:nvSpPr>
          <p:cNvPr id="460" name="Google Shape;460;p2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
        <p:nvSpPr>
          <p:cNvPr id="461" name="Google Shape;461;p20"/>
          <p:cNvSpPr txBox="1"/>
          <p:nvPr/>
        </p:nvSpPr>
        <p:spPr>
          <a:xfrm>
            <a:off x="334775" y="920550"/>
            <a:ext cx="40497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First, kmeans clustering on lon &amp; lat</a:t>
            </a:r>
            <a:endParaRPr b="0" i="0" sz="1100" u="none" cap="none" strike="noStrike">
              <a:solidFill>
                <a:srgbClr val="FFFFFF"/>
              </a:solidFill>
              <a:latin typeface="Arial"/>
              <a:ea typeface="Arial"/>
              <a:cs typeface="Arial"/>
              <a:sym typeface="Arial"/>
            </a:endParaRPr>
          </a:p>
        </p:txBody>
      </p:sp>
      <p:sp>
        <p:nvSpPr>
          <p:cNvPr id="462" name="Google Shape;462;p20"/>
          <p:cNvSpPr txBox="1"/>
          <p:nvPr/>
        </p:nvSpPr>
        <p:spPr>
          <a:xfrm>
            <a:off x="334775" y="1324150"/>
            <a:ext cx="40497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Problem: only 2 clusters, not specific enough</a:t>
            </a:r>
            <a:endParaRPr b="0" i="0" sz="1100" u="none" cap="none" strike="noStrike">
              <a:solidFill>
                <a:srgbClr val="FFFFFF"/>
              </a:solidFill>
              <a:latin typeface="Arial"/>
              <a:ea typeface="Arial"/>
              <a:cs typeface="Arial"/>
              <a:sym typeface="Arial"/>
            </a:endParaRPr>
          </a:p>
        </p:txBody>
      </p:sp>
      <p:pic>
        <p:nvPicPr>
          <p:cNvPr id="463" name="Google Shape;463;p20"/>
          <p:cNvPicPr preferRelativeResize="0"/>
          <p:nvPr/>
        </p:nvPicPr>
        <p:blipFill rotWithShape="1">
          <a:blip r:embed="rId5">
            <a:alphaModFix/>
          </a:blip>
          <a:srcRect b="0" l="0" r="0" t="0"/>
          <a:stretch/>
        </p:blipFill>
        <p:spPr>
          <a:xfrm>
            <a:off x="152400" y="4690576"/>
            <a:ext cx="8839197" cy="448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82A"/>
        </a:solidFill>
      </p:bgPr>
    </p:bg>
    <p:spTree>
      <p:nvGrpSpPr>
        <p:cNvPr id="467" name="Shape 467"/>
        <p:cNvGrpSpPr/>
        <p:nvPr/>
      </p:nvGrpSpPr>
      <p:grpSpPr>
        <a:xfrm>
          <a:off x="0" y="0"/>
          <a:ext cx="0" cy="0"/>
          <a:chOff x="0" y="0"/>
          <a:chExt cx="0" cy="0"/>
        </a:xfrm>
      </p:grpSpPr>
      <p:pic>
        <p:nvPicPr>
          <p:cNvPr id="468" name="Google Shape;468;p21"/>
          <p:cNvPicPr preferRelativeResize="0"/>
          <p:nvPr/>
        </p:nvPicPr>
        <p:blipFill rotWithShape="1">
          <a:blip r:embed="rId3">
            <a:alphaModFix amt="23000"/>
          </a:blip>
          <a:srcRect b="0" l="0" r="0" t="0"/>
          <a:stretch/>
        </p:blipFill>
        <p:spPr>
          <a:xfrm>
            <a:off x="0" y="20550"/>
            <a:ext cx="9144000" cy="5102400"/>
          </a:xfrm>
          <a:prstGeom prst="rect">
            <a:avLst/>
          </a:prstGeom>
          <a:noFill/>
          <a:ln>
            <a:noFill/>
          </a:ln>
        </p:spPr>
      </p:pic>
      <p:grpSp>
        <p:nvGrpSpPr>
          <p:cNvPr id="469" name="Google Shape;469;p21"/>
          <p:cNvGrpSpPr/>
          <p:nvPr/>
        </p:nvGrpSpPr>
        <p:grpSpPr>
          <a:xfrm>
            <a:off x="4742964" y="1198153"/>
            <a:ext cx="1062462" cy="1067937"/>
            <a:chOff x="4747448" y="1683512"/>
            <a:chExt cx="1001189" cy="1006348"/>
          </a:xfrm>
        </p:grpSpPr>
        <p:sp>
          <p:nvSpPr>
            <p:cNvPr id="470" name="Google Shape;470;p21"/>
            <p:cNvSpPr/>
            <p:nvPr/>
          </p:nvSpPr>
          <p:spPr>
            <a:xfrm>
              <a:off x="4747448" y="1683512"/>
              <a:ext cx="1001189" cy="1006348"/>
            </a:xfrm>
            <a:prstGeom prst="rect">
              <a:avLst/>
            </a:pr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400"/>
                <a:buFont typeface="Arial"/>
                <a:buNone/>
              </a:pPr>
              <a:r>
                <a:rPr b="0" i="0" lang="en" sz="6400" u="none" cap="none" strike="noStrike">
                  <a:solidFill>
                    <a:schemeClr val="dk1"/>
                  </a:solidFill>
                  <a:latin typeface="Calibri"/>
                  <a:ea typeface="Calibri"/>
                  <a:cs typeface="Calibri"/>
                  <a:sym typeface="Calibri"/>
                </a:rPr>
                <a:t> 2</a:t>
              </a:r>
              <a:endParaRPr b="0" i="0" sz="6400" u="none" cap="none" strike="noStrike">
                <a:solidFill>
                  <a:schemeClr val="dk1"/>
                </a:solidFill>
                <a:latin typeface="Calibri"/>
                <a:ea typeface="Calibri"/>
                <a:cs typeface="Calibri"/>
                <a:sym typeface="Calibri"/>
              </a:endParaRPr>
            </a:p>
          </p:txBody>
        </p:sp>
        <p:sp>
          <p:nvSpPr>
            <p:cNvPr id="471" name="Google Shape;471;p21"/>
            <p:cNvSpPr/>
            <p:nvPr/>
          </p:nvSpPr>
          <p:spPr>
            <a:xfrm>
              <a:off x="4747448" y="1683512"/>
              <a:ext cx="1001189" cy="1006348"/>
            </a:xfrm>
            <a:custGeom>
              <a:rect b="b" l="l" r="r" t="t"/>
              <a:pathLst>
                <a:path extrusionOk="0" h="390" w="388">
                  <a:moveTo>
                    <a:pt x="388" y="390"/>
                  </a:moveTo>
                  <a:lnTo>
                    <a:pt x="0" y="0"/>
                  </a:lnTo>
                  <a:lnTo>
                    <a:pt x="388" y="0"/>
                  </a:lnTo>
                  <a:lnTo>
                    <a:pt x="388" y="390"/>
                  </a:lnTo>
                  <a:close/>
                </a:path>
              </a:pathLst>
            </a:custGeom>
            <a:solidFill>
              <a:srgbClr val="A2A2A2">
                <a:alpha val="24313"/>
              </a:srgb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grpSp>
        <p:nvGrpSpPr>
          <p:cNvPr id="472" name="Google Shape;472;p21"/>
          <p:cNvGrpSpPr/>
          <p:nvPr/>
        </p:nvGrpSpPr>
        <p:grpSpPr>
          <a:xfrm>
            <a:off x="3320079" y="1201527"/>
            <a:ext cx="1058257" cy="1063710"/>
            <a:chOff x="3204864" y="1683512"/>
            <a:chExt cx="1001189" cy="1006348"/>
          </a:xfrm>
        </p:grpSpPr>
        <p:sp>
          <p:nvSpPr>
            <p:cNvPr id="473" name="Google Shape;473;p21"/>
            <p:cNvSpPr/>
            <p:nvPr/>
          </p:nvSpPr>
          <p:spPr>
            <a:xfrm>
              <a:off x="3204866" y="1683514"/>
              <a:ext cx="1001187" cy="1006346"/>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74" name="Google Shape;474;p21"/>
            <p:cNvSpPr/>
            <p:nvPr/>
          </p:nvSpPr>
          <p:spPr>
            <a:xfrm>
              <a:off x="3204864" y="1683512"/>
              <a:ext cx="1001187" cy="1006346"/>
            </a:xfrm>
            <a:custGeom>
              <a:rect b="b" l="l" r="r" t="t"/>
              <a:pathLst>
                <a:path extrusionOk="0" h="390" w="388">
                  <a:moveTo>
                    <a:pt x="388" y="390"/>
                  </a:moveTo>
                  <a:lnTo>
                    <a:pt x="0" y="0"/>
                  </a:lnTo>
                  <a:lnTo>
                    <a:pt x="388" y="0"/>
                  </a:lnTo>
                  <a:lnTo>
                    <a:pt x="388" y="390"/>
                  </a:lnTo>
                  <a:close/>
                </a:path>
              </a:pathLst>
            </a:custGeom>
            <a:solidFill>
              <a:srgbClr val="BFBFBF">
                <a:alpha val="24313"/>
              </a:srgb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400"/>
                <a:buFont typeface="Arial"/>
                <a:buNone/>
              </a:pPr>
              <a:r>
                <a:rPr b="0" i="0" lang="en" sz="6400" u="none" cap="none" strike="noStrike">
                  <a:solidFill>
                    <a:schemeClr val="dk1"/>
                  </a:solidFill>
                  <a:latin typeface="Calibri"/>
                  <a:ea typeface="Calibri"/>
                  <a:cs typeface="Calibri"/>
                  <a:sym typeface="Calibri"/>
                </a:rPr>
                <a:t> 1</a:t>
              </a:r>
              <a:endParaRPr b="0" i="0" sz="6400" u="none" cap="none" strike="noStrike">
                <a:solidFill>
                  <a:schemeClr val="dk1"/>
                </a:solidFill>
                <a:latin typeface="Calibri"/>
                <a:ea typeface="Calibri"/>
                <a:cs typeface="Calibri"/>
                <a:sym typeface="Calibri"/>
              </a:endParaRPr>
            </a:p>
          </p:txBody>
        </p:sp>
      </p:grpSp>
      <p:sp>
        <p:nvSpPr>
          <p:cNvPr id="475" name="Google Shape;475;p21"/>
          <p:cNvSpPr/>
          <p:nvPr/>
        </p:nvSpPr>
        <p:spPr>
          <a:xfrm>
            <a:off x="4747182" y="2431569"/>
            <a:ext cx="1058400" cy="1063800"/>
          </a:xfrm>
          <a:prstGeom prst="rect">
            <a:avLst/>
          </a:pr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76" name="Google Shape;476;p21"/>
          <p:cNvSpPr/>
          <p:nvPr/>
        </p:nvSpPr>
        <p:spPr>
          <a:xfrm>
            <a:off x="4747182" y="2431569"/>
            <a:ext cx="1058271" cy="1063723"/>
          </a:xfrm>
          <a:custGeom>
            <a:rect b="b" l="l" r="r" t="t"/>
            <a:pathLst>
              <a:path extrusionOk="0" h="390" w="388">
                <a:moveTo>
                  <a:pt x="388" y="390"/>
                </a:moveTo>
                <a:lnTo>
                  <a:pt x="0" y="0"/>
                </a:lnTo>
                <a:lnTo>
                  <a:pt x="388" y="0"/>
                </a:lnTo>
                <a:lnTo>
                  <a:pt x="388" y="390"/>
                </a:lnTo>
                <a:close/>
              </a:path>
            </a:pathLst>
          </a:custGeom>
          <a:solidFill>
            <a:srgbClr val="A2A2A2">
              <a:alpha val="24313"/>
            </a:srgb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400"/>
              <a:buFont typeface="Arial"/>
              <a:buNone/>
            </a:pPr>
            <a:r>
              <a:rPr b="0" i="0" lang="en" sz="6400" u="none" cap="none" strike="noStrike">
                <a:solidFill>
                  <a:schemeClr val="dk1"/>
                </a:solidFill>
                <a:latin typeface="Calibri"/>
                <a:ea typeface="Calibri"/>
                <a:cs typeface="Calibri"/>
                <a:sym typeface="Calibri"/>
              </a:rPr>
              <a:t> 4</a:t>
            </a:r>
            <a:endParaRPr b="0" i="0" sz="6400" u="none" cap="none" strike="noStrike">
              <a:solidFill>
                <a:schemeClr val="dk1"/>
              </a:solidFill>
              <a:latin typeface="Calibri"/>
              <a:ea typeface="Calibri"/>
              <a:cs typeface="Calibri"/>
              <a:sym typeface="Calibri"/>
            </a:endParaRPr>
          </a:p>
        </p:txBody>
      </p:sp>
      <p:grpSp>
        <p:nvGrpSpPr>
          <p:cNvPr id="477" name="Google Shape;477;p21"/>
          <p:cNvGrpSpPr/>
          <p:nvPr/>
        </p:nvGrpSpPr>
        <p:grpSpPr>
          <a:xfrm>
            <a:off x="3323604" y="2431525"/>
            <a:ext cx="1058257" cy="1063710"/>
            <a:chOff x="3204864" y="3212451"/>
            <a:chExt cx="1001189" cy="1006348"/>
          </a:xfrm>
        </p:grpSpPr>
        <p:sp>
          <p:nvSpPr>
            <p:cNvPr id="478" name="Google Shape;478;p21"/>
            <p:cNvSpPr/>
            <p:nvPr/>
          </p:nvSpPr>
          <p:spPr>
            <a:xfrm>
              <a:off x="3204864" y="3212451"/>
              <a:ext cx="1001189" cy="1006348"/>
            </a:xfrm>
            <a:prstGeom prst="rect">
              <a:avLst/>
            </a:pr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6400"/>
                <a:buFont typeface="Arial"/>
                <a:buNone/>
              </a:pPr>
              <a:r>
                <a:rPr b="0" i="0" lang="en" sz="6400" u="none" cap="none" strike="noStrike">
                  <a:solidFill>
                    <a:schemeClr val="dk1"/>
                  </a:solidFill>
                  <a:latin typeface="Calibri"/>
                  <a:ea typeface="Calibri"/>
                  <a:cs typeface="Calibri"/>
                  <a:sym typeface="Calibri"/>
                </a:rPr>
                <a:t> 3</a:t>
              </a:r>
              <a:endParaRPr b="0" i="0" sz="6400" u="none" cap="none" strike="noStrike">
                <a:solidFill>
                  <a:schemeClr val="dk1"/>
                </a:solidFill>
                <a:latin typeface="Calibri"/>
                <a:ea typeface="Calibri"/>
                <a:cs typeface="Calibri"/>
                <a:sym typeface="Calibri"/>
              </a:endParaRPr>
            </a:p>
          </p:txBody>
        </p:sp>
        <p:sp>
          <p:nvSpPr>
            <p:cNvPr id="479" name="Google Shape;479;p21"/>
            <p:cNvSpPr/>
            <p:nvPr/>
          </p:nvSpPr>
          <p:spPr>
            <a:xfrm>
              <a:off x="3204864" y="3212451"/>
              <a:ext cx="1001189" cy="1006348"/>
            </a:xfrm>
            <a:custGeom>
              <a:rect b="b" l="l" r="r" t="t"/>
              <a:pathLst>
                <a:path extrusionOk="0" h="390" w="388">
                  <a:moveTo>
                    <a:pt x="388" y="390"/>
                  </a:moveTo>
                  <a:lnTo>
                    <a:pt x="0" y="0"/>
                  </a:lnTo>
                  <a:lnTo>
                    <a:pt x="388" y="0"/>
                  </a:lnTo>
                  <a:lnTo>
                    <a:pt x="388" y="390"/>
                  </a:lnTo>
                  <a:close/>
                </a:path>
              </a:pathLst>
            </a:custGeom>
            <a:solidFill>
              <a:srgbClr val="BFBFBF">
                <a:alpha val="24313"/>
              </a:srgb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sp>
        <p:nvSpPr>
          <p:cNvPr id="480" name="Google Shape;480;p21"/>
          <p:cNvSpPr txBox="1"/>
          <p:nvPr/>
        </p:nvSpPr>
        <p:spPr>
          <a:xfrm>
            <a:off x="6020402" y="1424325"/>
            <a:ext cx="3123600" cy="492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n" sz="1600" u="sng" cap="none" strike="noStrike">
                <a:solidFill>
                  <a:srgbClr val="FFFFFF"/>
                </a:solidFill>
                <a:latin typeface="Arial"/>
                <a:ea typeface="Arial"/>
                <a:cs typeface="Arial"/>
                <a:sym typeface="Arial"/>
              </a:rPr>
              <a:t>Select state_split[1] as a separate “State” column</a:t>
            </a:r>
            <a:endParaRPr b="1" i="0" sz="1600" u="sng" cap="none" strike="noStrike">
              <a:solidFill>
                <a:srgbClr val="FFFFFF"/>
              </a:solidFill>
              <a:latin typeface="Arial"/>
              <a:ea typeface="Arial"/>
              <a:cs typeface="Arial"/>
              <a:sym typeface="Arial"/>
            </a:endParaRPr>
          </a:p>
        </p:txBody>
      </p:sp>
      <p:sp>
        <p:nvSpPr>
          <p:cNvPr id="481" name="Google Shape;481;p21"/>
          <p:cNvSpPr txBox="1"/>
          <p:nvPr/>
        </p:nvSpPr>
        <p:spPr>
          <a:xfrm>
            <a:off x="6020402" y="2631175"/>
            <a:ext cx="3013200" cy="837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1600"/>
              <a:buFont typeface="Arial"/>
              <a:buNone/>
            </a:pPr>
            <a:r>
              <a:rPr b="1" i="0" lang="en" sz="1600" u="sng" cap="none" strike="noStrike">
                <a:solidFill>
                  <a:srgbClr val="FFFFFF"/>
                </a:solidFill>
                <a:latin typeface="Arial"/>
                <a:ea typeface="Arial"/>
                <a:cs typeface="Arial"/>
                <a:sym typeface="Arial"/>
              </a:rPr>
              <a:t>Drop “longitude” and “latitude” to avoid duplicated info</a:t>
            </a:r>
            <a:endParaRPr b="1" i="0" sz="1600" u="sng" cap="none" strike="noStrike">
              <a:solidFill>
                <a:srgbClr val="FFFFFF"/>
              </a:solidFill>
              <a:latin typeface="Arial"/>
              <a:ea typeface="Arial"/>
              <a:cs typeface="Arial"/>
              <a:sym typeface="Arial"/>
            </a:endParaRPr>
          </a:p>
        </p:txBody>
      </p:sp>
      <p:sp>
        <p:nvSpPr>
          <p:cNvPr id="482" name="Google Shape;482;p21"/>
          <p:cNvSpPr txBox="1"/>
          <p:nvPr/>
        </p:nvSpPr>
        <p:spPr>
          <a:xfrm>
            <a:off x="572050" y="1482350"/>
            <a:ext cx="2623200" cy="246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1600"/>
              <a:buFont typeface="Arial"/>
              <a:buNone/>
            </a:pPr>
            <a:r>
              <a:rPr b="1" i="0" lang="en" sz="1600" u="sng" cap="none" strike="noStrike">
                <a:solidFill>
                  <a:srgbClr val="FFFFFF"/>
                </a:solidFill>
                <a:latin typeface="Arial"/>
                <a:ea typeface="Arial"/>
                <a:cs typeface="Arial"/>
                <a:sym typeface="Arial"/>
              </a:rPr>
              <a:t>Separate the worksite by ‘,’</a:t>
            </a:r>
            <a:endParaRPr b="1" i="0" sz="1600" u="sng" cap="none" strike="noStrike">
              <a:solidFill>
                <a:srgbClr val="FFFFFF"/>
              </a:solidFill>
              <a:latin typeface="Arial"/>
              <a:ea typeface="Arial"/>
              <a:cs typeface="Arial"/>
              <a:sym typeface="Arial"/>
            </a:endParaRPr>
          </a:p>
        </p:txBody>
      </p:sp>
      <p:sp>
        <p:nvSpPr>
          <p:cNvPr id="483" name="Google Shape;483;p21"/>
          <p:cNvSpPr txBox="1"/>
          <p:nvPr/>
        </p:nvSpPr>
        <p:spPr>
          <a:xfrm>
            <a:off x="696850" y="2706825"/>
            <a:ext cx="2373600" cy="541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1600"/>
              <a:buFont typeface="Arial"/>
              <a:buNone/>
            </a:pPr>
            <a:r>
              <a:rPr b="1" i="0" lang="en" sz="1600" u="sng" cap="none" strike="noStrike">
                <a:solidFill>
                  <a:srgbClr val="FFFFFF"/>
                </a:solidFill>
                <a:latin typeface="Arial"/>
                <a:ea typeface="Arial"/>
                <a:cs typeface="Arial"/>
                <a:sym typeface="Arial"/>
              </a:rPr>
              <a:t>Drop “Worksite”, only keep the “State” column</a:t>
            </a:r>
            <a:endParaRPr b="1" i="0" sz="1600" u="sng" cap="none" strike="noStrike">
              <a:solidFill>
                <a:srgbClr val="FFFFFF"/>
              </a:solidFill>
              <a:latin typeface="Arial"/>
              <a:ea typeface="Arial"/>
              <a:cs typeface="Arial"/>
              <a:sym typeface="Arial"/>
            </a:endParaRPr>
          </a:p>
        </p:txBody>
      </p:sp>
      <p:sp>
        <p:nvSpPr>
          <p:cNvPr id="484" name="Google Shape;484;p21"/>
          <p:cNvSpPr txBox="1"/>
          <p:nvPr/>
        </p:nvSpPr>
        <p:spPr>
          <a:xfrm>
            <a:off x="696850" y="1902863"/>
            <a:ext cx="2712000" cy="5004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300"/>
              <a:buFont typeface="Arial"/>
              <a:buNone/>
            </a:pPr>
            <a:r>
              <a:rPr b="0" i="0" lang="en" sz="1300" u="none" cap="none" strike="noStrike">
                <a:solidFill>
                  <a:schemeClr val="lt1"/>
                </a:solidFill>
                <a:latin typeface="Microsoft Yahei"/>
                <a:ea typeface="Microsoft Yahei"/>
                <a:cs typeface="Microsoft Yahei"/>
                <a:sym typeface="Microsoft Yahei"/>
              </a:rPr>
              <a:t>Eg: WORKSITE == ‘ANN ARBOR, MICHIGAN’</a:t>
            </a:r>
            <a:r>
              <a:rPr b="0" i="0" lang="en" sz="900" u="none" cap="none" strike="noStrike">
                <a:solidFill>
                  <a:schemeClr val="lt1"/>
                </a:solidFill>
                <a:latin typeface="Microsoft Yahei"/>
                <a:ea typeface="Microsoft Yahei"/>
                <a:cs typeface="Microsoft Yahei"/>
                <a:sym typeface="Microsoft Yahei"/>
              </a:rPr>
              <a:t> </a:t>
            </a:r>
            <a:endParaRPr b="0" i="0" sz="1100" u="none" cap="none" strike="noStrike">
              <a:solidFill>
                <a:srgbClr val="000000"/>
              </a:solidFill>
              <a:latin typeface="Arial"/>
              <a:ea typeface="Arial"/>
              <a:cs typeface="Arial"/>
              <a:sym typeface="Arial"/>
            </a:endParaRPr>
          </a:p>
        </p:txBody>
      </p:sp>
      <p:sp>
        <p:nvSpPr>
          <p:cNvPr id="485" name="Google Shape;485;p21"/>
          <p:cNvSpPr txBox="1"/>
          <p:nvPr/>
        </p:nvSpPr>
        <p:spPr>
          <a:xfrm>
            <a:off x="252064" y="345949"/>
            <a:ext cx="5341800" cy="408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FFFFFF"/>
                </a:solidFill>
                <a:latin typeface="Microsoft Yahei"/>
                <a:ea typeface="Microsoft Yahei"/>
                <a:cs typeface="Microsoft Yahei"/>
                <a:sym typeface="Microsoft Yahei"/>
              </a:rPr>
              <a:t>Worksite</a:t>
            </a:r>
            <a:endParaRPr b="1" i="0" sz="2200" u="none" cap="none" strike="noStrike">
              <a:solidFill>
                <a:srgbClr val="FFFFFF"/>
              </a:solidFill>
              <a:latin typeface="Microsoft Yahei"/>
              <a:ea typeface="Microsoft Yahei"/>
              <a:cs typeface="Microsoft Yahei"/>
              <a:sym typeface="Microsoft Yahei"/>
            </a:endParaRPr>
          </a:p>
        </p:txBody>
      </p:sp>
      <p:sp>
        <p:nvSpPr>
          <p:cNvPr id="486" name="Google Shape;486;p21"/>
          <p:cNvSpPr txBox="1"/>
          <p:nvPr/>
        </p:nvSpPr>
        <p:spPr>
          <a:xfrm>
            <a:off x="696850" y="3429188"/>
            <a:ext cx="2712000" cy="2001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300"/>
              <a:buFont typeface="Arial"/>
              <a:buNone/>
            </a:pPr>
            <a:r>
              <a:rPr b="0" i="0" lang="en" sz="1300" u="none" cap="none" strike="noStrike">
                <a:solidFill>
                  <a:schemeClr val="lt1"/>
                </a:solidFill>
                <a:latin typeface="Microsoft Yahei"/>
                <a:ea typeface="Microsoft Yahei"/>
                <a:cs typeface="Microsoft Yahei"/>
                <a:sym typeface="Microsoft Yahei"/>
              </a:rPr>
              <a:t>Eg: State == ‘MICHIGAN’</a:t>
            </a:r>
            <a:r>
              <a:rPr b="0" i="0" lang="en" sz="900" u="none" cap="none" strike="noStrike">
                <a:solidFill>
                  <a:schemeClr val="lt1"/>
                </a:solidFill>
                <a:latin typeface="Microsoft Yahei"/>
                <a:ea typeface="Microsoft Yahei"/>
                <a:cs typeface="Microsoft Yahei"/>
                <a:sym typeface="Microsoft Yahei"/>
              </a:rPr>
              <a:t> </a:t>
            </a:r>
            <a:endParaRPr b="0" i="0" sz="1100" u="none" cap="none" strike="noStrike">
              <a:solidFill>
                <a:srgbClr val="000000"/>
              </a:solidFill>
              <a:latin typeface="Arial"/>
              <a:ea typeface="Arial"/>
              <a:cs typeface="Arial"/>
              <a:sym typeface="Arial"/>
            </a:endParaRPr>
          </a:p>
        </p:txBody>
      </p:sp>
      <p:sp>
        <p:nvSpPr>
          <p:cNvPr id="487" name="Google Shape;487;p2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pic>
        <p:nvPicPr>
          <p:cNvPr id="488" name="Google Shape;488;p21"/>
          <p:cNvPicPr preferRelativeResize="0"/>
          <p:nvPr/>
        </p:nvPicPr>
        <p:blipFill rotWithShape="1">
          <a:blip r:embed="rId4">
            <a:alphaModFix/>
          </a:blip>
          <a:srcRect b="0" l="0" r="0" t="0"/>
          <a:stretch/>
        </p:blipFill>
        <p:spPr>
          <a:xfrm>
            <a:off x="152400" y="4690576"/>
            <a:ext cx="8839197" cy="448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82A"/>
        </a:solidFill>
      </p:bgPr>
    </p:bg>
    <p:spTree>
      <p:nvGrpSpPr>
        <p:cNvPr id="492" name="Shape 492"/>
        <p:cNvGrpSpPr/>
        <p:nvPr/>
      </p:nvGrpSpPr>
      <p:grpSpPr>
        <a:xfrm>
          <a:off x="0" y="0"/>
          <a:ext cx="0" cy="0"/>
          <a:chOff x="0" y="0"/>
          <a:chExt cx="0" cy="0"/>
        </a:xfrm>
      </p:grpSpPr>
      <p:sp>
        <p:nvSpPr>
          <p:cNvPr id="493" name="Google Shape;493;p22"/>
          <p:cNvSpPr txBox="1"/>
          <p:nvPr/>
        </p:nvSpPr>
        <p:spPr>
          <a:xfrm>
            <a:off x="252073" y="345950"/>
            <a:ext cx="4320000" cy="408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FFFFFF"/>
                </a:solidFill>
                <a:latin typeface="Microsoft Yahei"/>
                <a:ea typeface="Microsoft Yahei"/>
                <a:cs typeface="Microsoft Yahei"/>
                <a:sym typeface="Microsoft Yahei"/>
              </a:rPr>
              <a:t>Deal with categorical values</a:t>
            </a:r>
            <a:endParaRPr b="0" i="0" sz="1500" u="none" cap="none" strike="noStrike">
              <a:solidFill>
                <a:srgbClr val="000000"/>
              </a:solidFill>
              <a:latin typeface="Arial"/>
              <a:ea typeface="Arial"/>
              <a:cs typeface="Arial"/>
              <a:sym typeface="Arial"/>
            </a:endParaRPr>
          </a:p>
        </p:txBody>
      </p:sp>
      <p:grpSp>
        <p:nvGrpSpPr>
          <p:cNvPr id="494" name="Google Shape;494;p22"/>
          <p:cNvGrpSpPr/>
          <p:nvPr/>
        </p:nvGrpSpPr>
        <p:grpSpPr>
          <a:xfrm>
            <a:off x="2290763" y="0"/>
            <a:ext cx="4552950" cy="5139928"/>
            <a:chOff x="3054350" y="3195638"/>
            <a:chExt cx="6070600" cy="3657600"/>
          </a:xfrm>
        </p:grpSpPr>
        <p:sp>
          <p:nvSpPr>
            <p:cNvPr id="495" name="Google Shape;495;p22"/>
            <p:cNvSpPr/>
            <p:nvPr/>
          </p:nvSpPr>
          <p:spPr>
            <a:xfrm>
              <a:off x="3054350" y="3195638"/>
              <a:ext cx="2782888" cy="3657600"/>
            </a:xfrm>
            <a:custGeom>
              <a:rect b="b" l="l" r="r" t="t"/>
              <a:pathLst>
                <a:path extrusionOk="0" h="873" w="665">
                  <a:moveTo>
                    <a:pt x="665" y="0"/>
                  </a:moveTo>
                  <a:cubicBezTo>
                    <a:pt x="664" y="0"/>
                    <a:pt x="662" y="0"/>
                    <a:pt x="661" y="0"/>
                  </a:cubicBezTo>
                  <a:cubicBezTo>
                    <a:pt x="558" y="291"/>
                    <a:pt x="338" y="582"/>
                    <a:pt x="0" y="873"/>
                  </a:cubicBezTo>
                  <a:cubicBezTo>
                    <a:pt x="15" y="873"/>
                    <a:pt x="31" y="873"/>
                    <a:pt x="46" y="873"/>
                  </a:cubicBezTo>
                  <a:cubicBezTo>
                    <a:pt x="363" y="582"/>
                    <a:pt x="569" y="291"/>
                    <a:pt x="665" y="0"/>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96" name="Google Shape;496;p22"/>
            <p:cNvSpPr/>
            <p:nvPr/>
          </p:nvSpPr>
          <p:spPr>
            <a:xfrm>
              <a:off x="3359150" y="3195638"/>
              <a:ext cx="5464175" cy="3657600"/>
            </a:xfrm>
            <a:custGeom>
              <a:rect b="b" l="l" r="r" t="t"/>
              <a:pathLst>
                <a:path extrusionOk="0" h="873" w="1306">
                  <a:moveTo>
                    <a:pt x="711" y="0"/>
                  </a:moveTo>
                  <a:cubicBezTo>
                    <a:pt x="692" y="0"/>
                    <a:pt x="674" y="0"/>
                    <a:pt x="655" y="0"/>
                  </a:cubicBezTo>
                  <a:cubicBezTo>
                    <a:pt x="655" y="7"/>
                    <a:pt x="656" y="14"/>
                    <a:pt x="656" y="21"/>
                  </a:cubicBezTo>
                  <a:cubicBezTo>
                    <a:pt x="654" y="21"/>
                    <a:pt x="652" y="21"/>
                    <a:pt x="650" y="21"/>
                  </a:cubicBezTo>
                  <a:cubicBezTo>
                    <a:pt x="650" y="14"/>
                    <a:pt x="650" y="7"/>
                    <a:pt x="650" y="0"/>
                  </a:cubicBezTo>
                  <a:cubicBezTo>
                    <a:pt x="631" y="0"/>
                    <a:pt x="613" y="0"/>
                    <a:pt x="594" y="0"/>
                  </a:cubicBezTo>
                  <a:cubicBezTo>
                    <a:pt x="502" y="291"/>
                    <a:pt x="304" y="582"/>
                    <a:pt x="0" y="873"/>
                  </a:cubicBezTo>
                  <a:cubicBezTo>
                    <a:pt x="207" y="873"/>
                    <a:pt x="415" y="873"/>
                    <a:pt x="623" y="873"/>
                  </a:cubicBezTo>
                  <a:cubicBezTo>
                    <a:pt x="623" y="865"/>
                    <a:pt x="624" y="857"/>
                    <a:pt x="624" y="849"/>
                  </a:cubicBezTo>
                  <a:cubicBezTo>
                    <a:pt x="643" y="849"/>
                    <a:pt x="662" y="849"/>
                    <a:pt x="681" y="849"/>
                  </a:cubicBezTo>
                  <a:cubicBezTo>
                    <a:pt x="682" y="857"/>
                    <a:pt x="682" y="865"/>
                    <a:pt x="682" y="873"/>
                  </a:cubicBezTo>
                  <a:cubicBezTo>
                    <a:pt x="890" y="873"/>
                    <a:pt x="1098" y="873"/>
                    <a:pt x="1306" y="873"/>
                  </a:cubicBezTo>
                  <a:cubicBezTo>
                    <a:pt x="1002" y="582"/>
                    <a:pt x="803" y="291"/>
                    <a:pt x="711" y="0"/>
                  </a:cubicBezTo>
                  <a:close/>
                  <a:moveTo>
                    <a:pt x="649" y="70"/>
                  </a:moveTo>
                  <a:cubicBezTo>
                    <a:pt x="651" y="70"/>
                    <a:pt x="654" y="70"/>
                    <a:pt x="656" y="70"/>
                  </a:cubicBezTo>
                  <a:cubicBezTo>
                    <a:pt x="657" y="86"/>
                    <a:pt x="657" y="103"/>
                    <a:pt x="657" y="119"/>
                  </a:cubicBezTo>
                  <a:cubicBezTo>
                    <a:pt x="654" y="119"/>
                    <a:pt x="651" y="119"/>
                    <a:pt x="648" y="119"/>
                  </a:cubicBezTo>
                  <a:cubicBezTo>
                    <a:pt x="648" y="103"/>
                    <a:pt x="649" y="86"/>
                    <a:pt x="649" y="70"/>
                  </a:cubicBezTo>
                  <a:close/>
                  <a:moveTo>
                    <a:pt x="647" y="167"/>
                  </a:moveTo>
                  <a:cubicBezTo>
                    <a:pt x="651" y="167"/>
                    <a:pt x="655" y="167"/>
                    <a:pt x="658" y="167"/>
                  </a:cubicBezTo>
                  <a:cubicBezTo>
                    <a:pt x="659" y="184"/>
                    <a:pt x="659" y="200"/>
                    <a:pt x="659" y="216"/>
                  </a:cubicBezTo>
                  <a:cubicBezTo>
                    <a:pt x="655" y="216"/>
                    <a:pt x="650" y="216"/>
                    <a:pt x="646" y="216"/>
                  </a:cubicBezTo>
                  <a:cubicBezTo>
                    <a:pt x="646" y="200"/>
                    <a:pt x="647" y="184"/>
                    <a:pt x="647" y="167"/>
                  </a:cubicBezTo>
                  <a:close/>
                  <a:moveTo>
                    <a:pt x="645" y="265"/>
                  </a:moveTo>
                  <a:cubicBezTo>
                    <a:pt x="650" y="265"/>
                    <a:pt x="655" y="265"/>
                    <a:pt x="660" y="265"/>
                  </a:cubicBezTo>
                  <a:cubicBezTo>
                    <a:pt x="661" y="281"/>
                    <a:pt x="661" y="297"/>
                    <a:pt x="662" y="313"/>
                  </a:cubicBezTo>
                  <a:cubicBezTo>
                    <a:pt x="656" y="313"/>
                    <a:pt x="650" y="313"/>
                    <a:pt x="644" y="313"/>
                  </a:cubicBezTo>
                  <a:cubicBezTo>
                    <a:pt x="644" y="297"/>
                    <a:pt x="644" y="281"/>
                    <a:pt x="645" y="265"/>
                  </a:cubicBezTo>
                  <a:close/>
                  <a:moveTo>
                    <a:pt x="642" y="362"/>
                  </a:moveTo>
                  <a:cubicBezTo>
                    <a:pt x="649" y="362"/>
                    <a:pt x="656" y="362"/>
                    <a:pt x="663" y="362"/>
                  </a:cubicBezTo>
                  <a:cubicBezTo>
                    <a:pt x="664" y="378"/>
                    <a:pt x="664" y="395"/>
                    <a:pt x="664" y="411"/>
                  </a:cubicBezTo>
                  <a:cubicBezTo>
                    <a:pt x="657" y="411"/>
                    <a:pt x="649" y="411"/>
                    <a:pt x="641" y="411"/>
                  </a:cubicBezTo>
                  <a:cubicBezTo>
                    <a:pt x="641" y="395"/>
                    <a:pt x="642" y="378"/>
                    <a:pt x="642" y="362"/>
                  </a:cubicBezTo>
                  <a:close/>
                  <a:moveTo>
                    <a:pt x="639" y="460"/>
                  </a:moveTo>
                  <a:cubicBezTo>
                    <a:pt x="648" y="460"/>
                    <a:pt x="657" y="460"/>
                    <a:pt x="666" y="460"/>
                  </a:cubicBezTo>
                  <a:cubicBezTo>
                    <a:pt x="667" y="476"/>
                    <a:pt x="667" y="492"/>
                    <a:pt x="668" y="508"/>
                  </a:cubicBezTo>
                  <a:cubicBezTo>
                    <a:pt x="658" y="508"/>
                    <a:pt x="648" y="508"/>
                    <a:pt x="638" y="508"/>
                  </a:cubicBezTo>
                  <a:cubicBezTo>
                    <a:pt x="638" y="492"/>
                    <a:pt x="639" y="476"/>
                    <a:pt x="639" y="460"/>
                  </a:cubicBezTo>
                  <a:close/>
                  <a:moveTo>
                    <a:pt x="636" y="557"/>
                  </a:moveTo>
                  <a:cubicBezTo>
                    <a:pt x="647" y="557"/>
                    <a:pt x="658" y="557"/>
                    <a:pt x="669" y="557"/>
                  </a:cubicBezTo>
                  <a:cubicBezTo>
                    <a:pt x="670" y="573"/>
                    <a:pt x="670" y="589"/>
                    <a:pt x="671" y="606"/>
                  </a:cubicBezTo>
                  <a:cubicBezTo>
                    <a:pt x="659" y="606"/>
                    <a:pt x="646" y="606"/>
                    <a:pt x="634" y="606"/>
                  </a:cubicBezTo>
                  <a:cubicBezTo>
                    <a:pt x="635" y="589"/>
                    <a:pt x="635" y="573"/>
                    <a:pt x="636" y="557"/>
                  </a:cubicBezTo>
                  <a:close/>
                  <a:moveTo>
                    <a:pt x="632" y="654"/>
                  </a:moveTo>
                  <a:cubicBezTo>
                    <a:pt x="646" y="654"/>
                    <a:pt x="659" y="654"/>
                    <a:pt x="673" y="654"/>
                  </a:cubicBezTo>
                  <a:cubicBezTo>
                    <a:pt x="674" y="670"/>
                    <a:pt x="674" y="687"/>
                    <a:pt x="675" y="703"/>
                  </a:cubicBezTo>
                  <a:cubicBezTo>
                    <a:pt x="660" y="703"/>
                    <a:pt x="645" y="703"/>
                    <a:pt x="630" y="703"/>
                  </a:cubicBezTo>
                  <a:cubicBezTo>
                    <a:pt x="631" y="687"/>
                    <a:pt x="632" y="670"/>
                    <a:pt x="632" y="654"/>
                  </a:cubicBezTo>
                  <a:close/>
                  <a:moveTo>
                    <a:pt x="626" y="800"/>
                  </a:moveTo>
                  <a:cubicBezTo>
                    <a:pt x="627" y="784"/>
                    <a:pt x="628" y="768"/>
                    <a:pt x="628" y="752"/>
                  </a:cubicBezTo>
                  <a:cubicBezTo>
                    <a:pt x="645" y="752"/>
                    <a:pt x="661" y="752"/>
                    <a:pt x="677" y="752"/>
                  </a:cubicBezTo>
                  <a:cubicBezTo>
                    <a:pt x="678" y="768"/>
                    <a:pt x="678" y="784"/>
                    <a:pt x="679" y="800"/>
                  </a:cubicBezTo>
                  <a:cubicBezTo>
                    <a:pt x="661" y="800"/>
                    <a:pt x="644" y="800"/>
                    <a:pt x="626" y="800"/>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97" name="Google Shape;497;p22"/>
            <p:cNvSpPr/>
            <p:nvPr/>
          </p:nvSpPr>
          <p:spPr>
            <a:xfrm>
              <a:off x="6343650" y="3195638"/>
              <a:ext cx="2781300" cy="3657600"/>
            </a:xfrm>
            <a:custGeom>
              <a:rect b="b" l="l" r="r" t="t"/>
              <a:pathLst>
                <a:path extrusionOk="0" h="873" w="665">
                  <a:moveTo>
                    <a:pt x="4" y="0"/>
                  </a:moveTo>
                  <a:cubicBezTo>
                    <a:pt x="3" y="0"/>
                    <a:pt x="2" y="0"/>
                    <a:pt x="0" y="0"/>
                  </a:cubicBezTo>
                  <a:cubicBezTo>
                    <a:pt x="97" y="291"/>
                    <a:pt x="303" y="582"/>
                    <a:pt x="619" y="873"/>
                  </a:cubicBezTo>
                  <a:cubicBezTo>
                    <a:pt x="635" y="873"/>
                    <a:pt x="650" y="873"/>
                    <a:pt x="665" y="873"/>
                  </a:cubicBezTo>
                  <a:cubicBezTo>
                    <a:pt x="328" y="582"/>
                    <a:pt x="107" y="291"/>
                    <a:pt x="4" y="0"/>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grpSp>
        <p:nvGrpSpPr>
          <p:cNvPr id="498" name="Google Shape;498;p22"/>
          <p:cNvGrpSpPr/>
          <p:nvPr/>
        </p:nvGrpSpPr>
        <p:grpSpPr>
          <a:xfrm>
            <a:off x="5457825" y="1223685"/>
            <a:ext cx="473869" cy="1243291"/>
            <a:chOff x="3246438" y="3736976"/>
            <a:chExt cx="763588" cy="2003425"/>
          </a:xfrm>
        </p:grpSpPr>
        <p:sp>
          <p:nvSpPr>
            <p:cNvPr id="499" name="Google Shape;499;p22"/>
            <p:cNvSpPr/>
            <p:nvPr/>
          </p:nvSpPr>
          <p:spPr>
            <a:xfrm>
              <a:off x="3586957" y="4432301"/>
              <a:ext cx="82550" cy="1308100"/>
            </a:xfrm>
            <a:prstGeom prst="rect">
              <a:avLst/>
            </a:prstGeom>
            <a:solidFill>
              <a:srgbClr val="38761D"/>
            </a:solidFill>
            <a:ln>
              <a:noFill/>
            </a:ln>
            <a:effectLst>
              <a:outerShdw blurRad="76200" kx="-1200000" rotWithShape="0" algn="bl" sy="23000">
                <a:srgbClr val="000000">
                  <a:alpha val="2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500" name="Google Shape;500;p22"/>
            <p:cNvSpPr/>
            <p:nvPr/>
          </p:nvSpPr>
          <p:spPr>
            <a:xfrm>
              <a:off x="3246438" y="3736976"/>
              <a:ext cx="763588" cy="760413"/>
            </a:xfrm>
            <a:prstGeom prst="ellipse">
              <a:avLst/>
            </a:prstGeom>
            <a:solidFill>
              <a:srgbClr val="38761D"/>
            </a:solidFill>
            <a:ln cap="flat" cmpd="sng" w="38100">
              <a:solidFill>
                <a:srgbClr val="BFBFBF"/>
              </a:solidFill>
              <a:prstDash val="solid"/>
              <a:round/>
              <a:headEnd len="sm" w="sm" type="none"/>
              <a:tailEnd len="sm" w="sm" type="none"/>
            </a:ln>
            <a:effectLst>
              <a:outerShdw blurRad="76200" kx="-1200000" rotWithShape="0" algn="bl" sy="23000">
                <a:srgbClr val="000000">
                  <a:alpha val="2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grpSp>
      <p:grpSp>
        <p:nvGrpSpPr>
          <p:cNvPr id="501" name="Google Shape;501;p22"/>
          <p:cNvGrpSpPr/>
          <p:nvPr/>
        </p:nvGrpSpPr>
        <p:grpSpPr>
          <a:xfrm>
            <a:off x="2581454" y="2923009"/>
            <a:ext cx="332015" cy="299676"/>
            <a:chOff x="3355975" y="954088"/>
            <a:chExt cx="733426" cy="661987"/>
          </a:xfrm>
        </p:grpSpPr>
        <p:sp>
          <p:nvSpPr>
            <p:cNvPr id="502" name="Google Shape;502;p22"/>
            <p:cNvSpPr/>
            <p:nvPr/>
          </p:nvSpPr>
          <p:spPr>
            <a:xfrm>
              <a:off x="3476625" y="1155700"/>
              <a:ext cx="293688" cy="19050"/>
            </a:xfrm>
            <a:prstGeom prst="rect">
              <a:avLst/>
            </a:prstGeom>
            <a:solidFill>
              <a:srgbClr val="17182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503" name="Google Shape;503;p22"/>
            <p:cNvSpPr/>
            <p:nvPr/>
          </p:nvSpPr>
          <p:spPr>
            <a:xfrm>
              <a:off x="3476625" y="1238250"/>
              <a:ext cx="236538" cy="20637"/>
            </a:xfrm>
            <a:prstGeom prst="rect">
              <a:avLst/>
            </a:prstGeom>
            <a:solidFill>
              <a:srgbClr val="17182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504" name="Google Shape;504;p22"/>
            <p:cNvSpPr/>
            <p:nvPr/>
          </p:nvSpPr>
          <p:spPr>
            <a:xfrm>
              <a:off x="3476625" y="1325563"/>
              <a:ext cx="173038" cy="20637"/>
            </a:xfrm>
            <a:prstGeom prst="rect">
              <a:avLst/>
            </a:prstGeom>
            <a:solidFill>
              <a:srgbClr val="17182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grpSp>
          <p:nvGrpSpPr>
            <p:cNvPr id="505" name="Google Shape;505;p22"/>
            <p:cNvGrpSpPr/>
            <p:nvPr/>
          </p:nvGrpSpPr>
          <p:grpSpPr>
            <a:xfrm>
              <a:off x="3355975" y="954088"/>
              <a:ext cx="733426" cy="661987"/>
              <a:chOff x="3355975" y="954088"/>
              <a:chExt cx="733426" cy="661987"/>
            </a:xfrm>
          </p:grpSpPr>
          <p:sp>
            <p:nvSpPr>
              <p:cNvPr id="506" name="Google Shape;506;p22"/>
              <p:cNvSpPr/>
              <p:nvPr/>
            </p:nvSpPr>
            <p:spPr>
              <a:xfrm>
                <a:off x="3355975" y="954088"/>
                <a:ext cx="534988" cy="661987"/>
              </a:xfrm>
              <a:custGeom>
                <a:rect b="b" l="l" r="r" t="t"/>
                <a:pathLst>
                  <a:path extrusionOk="0" h="417" w="337">
                    <a:moveTo>
                      <a:pt x="312" y="392"/>
                    </a:moveTo>
                    <a:lnTo>
                      <a:pt x="25" y="392"/>
                    </a:lnTo>
                    <a:lnTo>
                      <a:pt x="25" y="101"/>
                    </a:lnTo>
                    <a:lnTo>
                      <a:pt x="100" y="101"/>
                    </a:lnTo>
                    <a:lnTo>
                      <a:pt x="100" y="26"/>
                    </a:lnTo>
                    <a:lnTo>
                      <a:pt x="312" y="26"/>
                    </a:lnTo>
                    <a:lnTo>
                      <a:pt x="312" y="134"/>
                    </a:lnTo>
                    <a:lnTo>
                      <a:pt x="337" y="108"/>
                    </a:lnTo>
                    <a:lnTo>
                      <a:pt x="337" y="0"/>
                    </a:lnTo>
                    <a:lnTo>
                      <a:pt x="89" y="0"/>
                    </a:lnTo>
                    <a:lnTo>
                      <a:pt x="0" y="89"/>
                    </a:lnTo>
                    <a:lnTo>
                      <a:pt x="0" y="417"/>
                    </a:lnTo>
                    <a:lnTo>
                      <a:pt x="337" y="417"/>
                    </a:lnTo>
                    <a:lnTo>
                      <a:pt x="337" y="286"/>
                    </a:lnTo>
                    <a:lnTo>
                      <a:pt x="312" y="312"/>
                    </a:lnTo>
                    <a:lnTo>
                      <a:pt x="312" y="392"/>
                    </a:lnTo>
                    <a:close/>
                    <a:moveTo>
                      <a:pt x="37" y="88"/>
                    </a:moveTo>
                    <a:lnTo>
                      <a:pt x="88" y="37"/>
                    </a:lnTo>
                    <a:lnTo>
                      <a:pt x="88" y="88"/>
                    </a:lnTo>
                    <a:lnTo>
                      <a:pt x="37" y="88"/>
                    </a:lnTo>
                    <a:close/>
                  </a:path>
                </a:pathLst>
              </a:custGeom>
              <a:solidFill>
                <a:srgbClr val="17182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507" name="Google Shape;507;p22"/>
              <p:cNvSpPr/>
              <p:nvPr/>
            </p:nvSpPr>
            <p:spPr>
              <a:xfrm>
                <a:off x="3659188" y="1069975"/>
                <a:ext cx="430213" cy="430212"/>
              </a:xfrm>
              <a:custGeom>
                <a:rect b="b" l="l" r="r" t="t"/>
                <a:pathLst>
                  <a:path extrusionOk="0" h="271" w="271">
                    <a:moveTo>
                      <a:pt x="146" y="35"/>
                    </a:moveTo>
                    <a:lnTo>
                      <a:pt x="121" y="61"/>
                    </a:lnTo>
                    <a:lnTo>
                      <a:pt x="26" y="156"/>
                    </a:lnTo>
                    <a:lnTo>
                      <a:pt x="0" y="271"/>
                    </a:lnTo>
                    <a:lnTo>
                      <a:pt x="115" y="245"/>
                    </a:lnTo>
                    <a:lnTo>
                      <a:pt x="121" y="239"/>
                    </a:lnTo>
                    <a:lnTo>
                      <a:pt x="146" y="213"/>
                    </a:lnTo>
                    <a:lnTo>
                      <a:pt x="271" y="89"/>
                    </a:lnTo>
                    <a:lnTo>
                      <a:pt x="182" y="0"/>
                    </a:lnTo>
                    <a:lnTo>
                      <a:pt x="146" y="35"/>
                    </a:lnTo>
                    <a:close/>
                    <a:moveTo>
                      <a:pt x="226" y="68"/>
                    </a:moveTo>
                    <a:lnTo>
                      <a:pt x="87" y="207"/>
                    </a:lnTo>
                    <a:lnTo>
                      <a:pt x="67" y="187"/>
                    </a:lnTo>
                    <a:lnTo>
                      <a:pt x="206" y="48"/>
                    </a:lnTo>
                    <a:lnTo>
                      <a:pt x="226" y="68"/>
                    </a:lnTo>
                    <a:close/>
                    <a:moveTo>
                      <a:pt x="61" y="181"/>
                    </a:moveTo>
                    <a:lnTo>
                      <a:pt x="43" y="163"/>
                    </a:lnTo>
                    <a:lnTo>
                      <a:pt x="182" y="24"/>
                    </a:lnTo>
                    <a:lnTo>
                      <a:pt x="199" y="42"/>
                    </a:lnTo>
                    <a:lnTo>
                      <a:pt x="61" y="181"/>
                    </a:lnTo>
                    <a:close/>
                    <a:moveTo>
                      <a:pt x="55" y="187"/>
                    </a:moveTo>
                    <a:lnTo>
                      <a:pt x="55" y="187"/>
                    </a:lnTo>
                    <a:lnTo>
                      <a:pt x="87" y="219"/>
                    </a:lnTo>
                    <a:lnTo>
                      <a:pt x="87" y="219"/>
                    </a:lnTo>
                    <a:lnTo>
                      <a:pt x="98" y="230"/>
                    </a:lnTo>
                    <a:lnTo>
                      <a:pt x="56" y="240"/>
                    </a:lnTo>
                    <a:lnTo>
                      <a:pt x="30" y="215"/>
                    </a:lnTo>
                    <a:lnTo>
                      <a:pt x="40" y="172"/>
                    </a:lnTo>
                    <a:lnTo>
                      <a:pt x="55" y="187"/>
                    </a:lnTo>
                    <a:close/>
                    <a:moveTo>
                      <a:pt x="107" y="227"/>
                    </a:moveTo>
                    <a:lnTo>
                      <a:pt x="93" y="213"/>
                    </a:lnTo>
                    <a:lnTo>
                      <a:pt x="232" y="75"/>
                    </a:lnTo>
                    <a:lnTo>
                      <a:pt x="246" y="89"/>
                    </a:lnTo>
                    <a:lnTo>
                      <a:pt x="107" y="227"/>
                    </a:lnTo>
                    <a:close/>
                  </a:path>
                </a:pathLst>
              </a:custGeom>
              <a:solidFill>
                <a:srgbClr val="17182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grpSp>
      </p:grpSp>
      <p:pic>
        <p:nvPicPr>
          <p:cNvPr id="508" name="Google Shape;508;p22"/>
          <p:cNvPicPr preferRelativeResize="0"/>
          <p:nvPr/>
        </p:nvPicPr>
        <p:blipFill rotWithShape="1">
          <a:blip r:embed="rId3">
            <a:alphaModFix/>
          </a:blip>
          <a:srcRect b="0" l="0" r="0" t="0"/>
          <a:stretch/>
        </p:blipFill>
        <p:spPr>
          <a:xfrm>
            <a:off x="3361500" y="3502975"/>
            <a:ext cx="840350" cy="807325"/>
          </a:xfrm>
          <a:prstGeom prst="rect">
            <a:avLst/>
          </a:prstGeom>
          <a:noFill/>
          <a:ln>
            <a:noFill/>
          </a:ln>
        </p:spPr>
      </p:pic>
      <p:pic>
        <p:nvPicPr>
          <p:cNvPr id="509" name="Google Shape;509;p22"/>
          <p:cNvPicPr preferRelativeResize="0"/>
          <p:nvPr/>
        </p:nvPicPr>
        <p:blipFill rotWithShape="1">
          <a:blip r:embed="rId4">
            <a:alphaModFix/>
          </a:blip>
          <a:srcRect b="0" l="0" r="0" t="0"/>
          <a:stretch/>
        </p:blipFill>
        <p:spPr>
          <a:xfrm>
            <a:off x="4913800" y="3405968"/>
            <a:ext cx="840350" cy="869457"/>
          </a:xfrm>
          <a:prstGeom prst="rect">
            <a:avLst/>
          </a:prstGeom>
          <a:noFill/>
          <a:ln>
            <a:noFill/>
          </a:ln>
        </p:spPr>
      </p:pic>
      <p:grpSp>
        <p:nvGrpSpPr>
          <p:cNvPr id="510" name="Google Shape;510;p22"/>
          <p:cNvGrpSpPr/>
          <p:nvPr/>
        </p:nvGrpSpPr>
        <p:grpSpPr>
          <a:xfrm>
            <a:off x="3022181" y="1223775"/>
            <a:ext cx="473828" cy="1243263"/>
            <a:chOff x="3246438" y="3736976"/>
            <a:chExt cx="763500" cy="2003325"/>
          </a:xfrm>
        </p:grpSpPr>
        <p:sp>
          <p:nvSpPr>
            <p:cNvPr id="511" name="Google Shape;511;p22"/>
            <p:cNvSpPr/>
            <p:nvPr/>
          </p:nvSpPr>
          <p:spPr>
            <a:xfrm>
              <a:off x="3586957" y="4432301"/>
              <a:ext cx="82500" cy="1308000"/>
            </a:xfrm>
            <a:prstGeom prst="rect">
              <a:avLst/>
            </a:prstGeom>
            <a:solidFill>
              <a:srgbClr val="CC0000"/>
            </a:solidFill>
            <a:ln>
              <a:noFill/>
            </a:ln>
            <a:effectLst>
              <a:outerShdw blurRad="76200" kx="-1200090" rotWithShape="0" algn="bl" sy="23000">
                <a:srgbClr val="000000">
                  <a:alpha val="2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512" name="Google Shape;512;p22"/>
            <p:cNvSpPr/>
            <p:nvPr/>
          </p:nvSpPr>
          <p:spPr>
            <a:xfrm>
              <a:off x="3246438" y="3736976"/>
              <a:ext cx="763500" cy="760500"/>
            </a:xfrm>
            <a:prstGeom prst="ellipse">
              <a:avLst/>
            </a:prstGeom>
            <a:solidFill>
              <a:srgbClr val="CC0000"/>
            </a:solidFill>
            <a:ln cap="flat" cmpd="sng" w="38100">
              <a:solidFill>
                <a:srgbClr val="BFBFBF"/>
              </a:solidFill>
              <a:prstDash val="solid"/>
              <a:round/>
              <a:headEnd len="sm" w="sm" type="none"/>
              <a:tailEnd len="sm" w="sm" type="none"/>
            </a:ln>
            <a:effectLst>
              <a:outerShdw blurRad="76200" kx="-1200090" rotWithShape="0" algn="bl" sy="23000">
                <a:srgbClr val="000000">
                  <a:alpha val="2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grpSp>
      <p:sp>
        <p:nvSpPr>
          <p:cNvPr id="513" name="Google Shape;513;p22"/>
          <p:cNvSpPr txBox="1"/>
          <p:nvPr/>
        </p:nvSpPr>
        <p:spPr>
          <a:xfrm>
            <a:off x="323650" y="1223775"/>
            <a:ext cx="2623200" cy="837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1600"/>
              <a:buFont typeface="Arial"/>
              <a:buNone/>
            </a:pPr>
            <a:r>
              <a:rPr b="1" i="0" lang="en" sz="1600" u="sng" cap="none" strike="noStrike">
                <a:solidFill>
                  <a:srgbClr val="FFFFFF"/>
                </a:solidFill>
                <a:latin typeface="Arial"/>
                <a:ea typeface="Arial"/>
                <a:cs typeface="Arial"/>
                <a:sym typeface="Arial"/>
              </a:rPr>
              <a:t>Use “get_dummy” to get dummy variables for each variable</a:t>
            </a:r>
            <a:endParaRPr b="1" i="0" sz="1600" u="sng" cap="none" strike="noStrike">
              <a:solidFill>
                <a:srgbClr val="FFFFFF"/>
              </a:solidFill>
              <a:latin typeface="Arial"/>
              <a:ea typeface="Arial"/>
              <a:cs typeface="Arial"/>
              <a:sym typeface="Arial"/>
            </a:endParaRPr>
          </a:p>
        </p:txBody>
      </p:sp>
      <p:sp>
        <p:nvSpPr>
          <p:cNvPr id="514" name="Google Shape;514;p22"/>
          <p:cNvSpPr txBox="1"/>
          <p:nvPr/>
        </p:nvSpPr>
        <p:spPr>
          <a:xfrm>
            <a:off x="199450" y="2236663"/>
            <a:ext cx="2712000" cy="800400"/>
          </a:xfrm>
          <a:prstGeom prst="rect">
            <a:avLst/>
          </a:prstGeom>
          <a:noFill/>
          <a:ln>
            <a:noFill/>
          </a:ln>
        </p:spPr>
        <p:txBody>
          <a:bodyPr anchorCtr="0" anchor="t" bIns="0" lIns="0" spcFirstLastPara="1" rIns="0" wrap="square" tIns="0">
            <a:spAutoFit/>
          </a:bodyPr>
          <a:lstStyle/>
          <a:p>
            <a:pPr indent="0" lvl="0" marL="457200" marR="0" rtl="0" algn="l">
              <a:lnSpc>
                <a:spcPct val="150000"/>
              </a:lnSpc>
              <a:spcBef>
                <a:spcPts val="0"/>
              </a:spcBef>
              <a:spcAft>
                <a:spcPts val="0"/>
              </a:spcAft>
              <a:buClr>
                <a:srgbClr val="000000"/>
              </a:buClr>
              <a:buSzPts val="1300"/>
              <a:buFont typeface="Arial"/>
              <a:buNone/>
            </a:pPr>
            <a:r>
              <a:t/>
            </a:r>
            <a:endParaRPr b="0" i="0" sz="1300" u="none" cap="none" strike="noStrike">
              <a:solidFill>
                <a:schemeClr val="lt1"/>
              </a:solidFill>
              <a:latin typeface="Microsoft Yahei"/>
              <a:ea typeface="Microsoft Yahei"/>
              <a:cs typeface="Microsoft Yahei"/>
              <a:sym typeface="Microsoft Yahei"/>
            </a:endParaRPr>
          </a:p>
          <a:p>
            <a:pPr indent="-311150" lvl="0" marL="457200" marR="0" rtl="0" algn="l">
              <a:lnSpc>
                <a:spcPct val="150000"/>
              </a:lnSpc>
              <a:spcBef>
                <a:spcPts val="0"/>
              </a:spcBef>
              <a:spcAft>
                <a:spcPts val="0"/>
              </a:spcAft>
              <a:buClr>
                <a:schemeClr val="lt1"/>
              </a:buClr>
              <a:buSzPts val="1300"/>
              <a:buFont typeface="Microsoft Yahei"/>
              <a:buChar char="●"/>
            </a:pPr>
            <a:r>
              <a:rPr b="0" i="0" lang="en" sz="1300" u="none" cap="none" strike="noStrike">
                <a:solidFill>
                  <a:schemeClr val="lt1"/>
                </a:solidFill>
                <a:latin typeface="Microsoft Yahei"/>
                <a:ea typeface="Microsoft Yahei"/>
                <a:cs typeface="Microsoft Yahei"/>
                <a:sym typeface="Microsoft Yahei"/>
              </a:rPr>
              <a:t>Too large dataset</a:t>
            </a:r>
            <a:endParaRPr b="0" i="0" sz="1300" u="none" cap="none" strike="noStrike">
              <a:solidFill>
                <a:schemeClr val="lt1"/>
              </a:solidFill>
              <a:latin typeface="Microsoft Yahei"/>
              <a:ea typeface="Microsoft Yahei"/>
              <a:cs typeface="Microsoft Yahei"/>
              <a:sym typeface="Microsoft Yahei"/>
            </a:endParaRPr>
          </a:p>
          <a:p>
            <a:pPr indent="-311150" lvl="0" marL="457200" marR="0" rtl="0" algn="l">
              <a:lnSpc>
                <a:spcPct val="150000"/>
              </a:lnSpc>
              <a:spcBef>
                <a:spcPts val="0"/>
              </a:spcBef>
              <a:spcAft>
                <a:spcPts val="0"/>
              </a:spcAft>
              <a:buClr>
                <a:schemeClr val="lt1"/>
              </a:buClr>
              <a:buSzPts val="1300"/>
              <a:buFont typeface="Microsoft Yahei"/>
              <a:buChar char="●"/>
            </a:pPr>
            <a:r>
              <a:rPr b="0" i="0" lang="en" sz="1300" u="none" cap="none" strike="noStrike">
                <a:solidFill>
                  <a:schemeClr val="lt1"/>
                </a:solidFill>
                <a:latin typeface="Microsoft Yahei"/>
                <a:ea typeface="Microsoft Yahei"/>
                <a:cs typeface="Microsoft Yahei"/>
                <a:sym typeface="Microsoft Yahei"/>
              </a:rPr>
              <a:t>Running forever!</a:t>
            </a:r>
            <a:endParaRPr b="0" i="0" sz="1300" u="none" cap="none" strike="noStrike">
              <a:solidFill>
                <a:schemeClr val="lt1"/>
              </a:solidFill>
              <a:latin typeface="Microsoft Yahei"/>
              <a:ea typeface="Microsoft Yahei"/>
              <a:cs typeface="Microsoft Yahei"/>
              <a:sym typeface="Microsoft Yahei"/>
            </a:endParaRPr>
          </a:p>
        </p:txBody>
      </p:sp>
      <p:sp>
        <p:nvSpPr>
          <p:cNvPr id="515" name="Google Shape;515;p22"/>
          <p:cNvSpPr txBox="1"/>
          <p:nvPr/>
        </p:nvSpPr>
        <p:spPr>
          <a:xfrm>
            <a:off x="6189125" y="1223775"/>
            <a:ext cx="2623200" cy="837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1600"/>
              <a:buFont typeface="Arial"/>
              <a:buNone/>
            </a:pPr>
            <a:r>
              <a:rPr b="1" i="0" lang="en" sz="1600" u="sng" cap="none" strike="noStrike">
                <a:solidFill>
                  <a:srgbClr val="FFFFFF"/>
                </a:solidFill>
                <a:latin typeface="Arial"/>
                <a:ea typeface="Arial"/>
                <a:cs typeface="Arial"/>
                <a:sym typeface="Arial"/>
              </a:rPr>
              <a:t>Use cat.code &amp; save the corresponding code for further reference </a:t>
            </a:r>
            <a:endParaRPr b="1" i="0" sz="1600" u="sng" cap="none" strike="noStrike">
              <a:solidFill>
                <a:srgbClr val="FFFFFF"/>
              </a:solidFill>
              <a:latin typeface="Arial"/>
              <a:ea typeface="Arial"/>
              <a:cs typeface="Arial"/>
              <a:sym typeface="Arial"/>
            </a:endParaRPr>
          </a:p>
        </p:txBody>
      </p:sp>
      <p:pic>
        <p:nvPicPr>
          <p:cNvPr id="516" name="Google Shape;516;p22"/>
          <p:cNvPicPr preferRelativeResize="0"/>
          <p:nvPr/>
        </p:nvPicPr>
        <p:blipFill rotWithShape="1">
          <a:blip r:embed="rId5">
            <a:alphaModFix/>
          </a:blip>
          <a:srcRect b="0" l="0" r="0" t="0"/>
          <a:stretch/>
        </p:blipFill>
        <p:spPr>
          <a:xfrm>
            <a:off x="6466111" y="3037063"/>
            <a:ext cx="2310814" cy="977650"/>
          </a:xfrm>
          <a:prstGeom prst="rect">
            <a:avLst/>
          </a:prstGeom>
          <a:noFill/>
          <a:ln>
            <a:noFill/>
          </a:ln>
        </p:spPr>
      </p:pic>
      <p:sp>
        <p:nvSpPr>
          <p:cNvPr id="517" name="Google Shape;517;p22"/>
          <p:cNvSpPr txBox="1"/>
          <p:nvPr/>
        </p:nvSpPr>
        <p:spPr>
          <a:xfrm>
            <a:off x="6144725" y="2381288"/>
            <a:ext cx="2712000" cy="500400"/>
          </a:xfrm>
          <a:prstGeom prst="rect">
            <a:avLst/>
          </a:prstGeom>
          <a:noFill/>
          <a:ln>
            <a:noFill/>
          </a:ln>
        </p:spPr>
        <p:txBody>
          <a:bodyPr anchorCtr="0" anchor="t" bIns="0" lIns="0" spcFirstLastPara="1" rIns="0" wrap="square" tIns="0">
            <a:spAutoFit/>
          </a:bodyPr>
          <a:lstStyle/>
          <a:p>
            <a:pPr indent="0" lvl="0" marL="457200" marR="0" rtl="0" algn="l">
              <a:lnSpc>
                <a:spcPct val="150000"/>
              </a:lnSpc>
              <a:spcBef>
                <a:spcPts val="0"/>
              </a:spcBef>
              <a:spcAft>
                <a:spcPts val="0"/>
              </a:spcAft>
              <a:buClr>
                <a:srgbClr val="000000"/>
              </a:buClr>
              <a:buSzPts val="1300"/>
              <a:buFont typeface="Arial"/>
              <a:buNone/>
            </a:pPr>
            <a:r>
              <a:t/>
            </a:r>
            <a:endParaRPr b="0" i="0" sz="1300" u="none" cap="none" strike="noStrike">
              <a:solidFill>
                <a:schemeClr val="lt1"/>
              </a:solidFill>
              <a:latin typeface="Microsoft Yahei"/>
              <a:ea typeface="Microsoft Yahei"/>
              <a:cs typeface="Microsoft Yahei"/>
              <a:sym typeface="Microsoft Yahei"/>
            </a:endParaRPr>
          </a:p>
          <a:p>
            <a:pPr indent="-311150" lvl="0" marL="457200" marR="0" rtl="0" algn="l">
              <a:lnSpc>
                <a:spcPct val="150000"/>
              </a:lnSpc>
              <a:spcBef>
                <a:spcPts val="0"/>
              </a:spcBef>
              <a:spcAft>
                <a:spcPts val="0"/>
              </a:spcAft>
              <a:buClr>
                <a:schemeClr val="lt1"/>
              </a:buClr>
              <a:buSzPts val="1300"/>
              <a:buFont typeface="Microsoft Yahei"/>
              <a:buChar char="●"/>
            </a:pPr>
            <a:r>
              <a:rPr b="0" i="0" lang="en" sz="1300" u="none" cap="none" strike="noStrike">
                <a:solidFill>
                  <a:schemeClr val="lt1"/>
                </a:solidFill>
                <a:latin typeface="Microsoft Yahei"/>
                <a:ea typeface="Microsoft Yahei"/>
                <a:cs typeface="Microsoft Yahei"/>
                <a:sym typeface="Microsoft Yahei"/>
              </a:rPr>
              <a:t>Eg: State</a:t>
            </a:r>
            <a:endParaRPr b="0" i="0" sz="1300" u="none" cap="none" strike="noStrike">
              <a:solidFill>
                <a:schemeClr val="lt1"/>
              </a:solidFill>
              <a:latin typeface="Microsoft Yahei"/>
              <a:ea typeface="Microsoft Yahei"/>
              <a:cs typeface="Microsoft Yahei"/>
              <a:sym typeface="Microsoft Yahei"/>
            </a:endParaRPr>
          </a:p>
        </p:txBody>
      </p:sp>
      <p:sp>
        <p:nvSpPr>
          <p:cNvPr id="518" name="Google Shape;518;p2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pic>
        <p:nvPicPr>
          <p:cNvPr id="519" name="Google Shape;519;p22"/>
          <p:cNvPicPr preferRelativeResize="0"/>
          <p:nvPr/>
        </p:nvPicPr>
        <p:blipFill rotWithShape="1">
          <a:blip r:embed="rId6">
            <a:alphaModFix/>
          </a:blip>
          <a:srcRect b="0" l="0" r="0" t="0"/>
          <a:stretch/>
        </p:blipFill>
        <p:spPr>
          <a:xfrm>
            <a:off x="152400" y="4690576"/>
            <a:ext cx="8839197" cy="448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82A"/>
        </a:solidFill>
      </p:bgPr>
    </p:bg>
    <p:spTree>
      <p:nvGrpSpPr>
        <p:cNvPr id="523" name="Shape 523"/>
        <p:cNvGrpSpPr/>
        <p:nvPr/>
      </p:nvGrpSpPr>
      <p:grpSpPr>
        <a:xfrm>
          <a:off x="0" y="0"/>
          <a:ext cx="0" cy="0"/>
          <a:chOff x="0" y="0"/>
          <a:chExt cx="0" cy="0"/>
        </a:xfrm>
      </p:grpSpPr>
      <p:sp>
        <p:nvSpPr>
          <p:cNvPr id="524" name="Google Shape;524;p23"/>
          <p:cNvSpPr/>
          <p:nvPr/>
        </p:nvSpPr>
        <p:spPr>
          <a:xfrm>
            <a:off x="-2419729" y="1816002"/>
            <a:ext cx="7043212" cy="3334105"/>
          </a:xfrm>
          <a:custGeom>
            <a:rect b="b" l="l" r="r" t="t"/>
            <a:pathLst>
              <a:path extrusionOk="0" h="204" w="434">
                <a:moveTo>
                  <a:pt x="0" y="204"/>
                </a:moveTo>
                <a:cubicBezTo>
                  <a:pt x="0" y="186"/>
                  <a:pt x="0" y="167"/>
                  <a:pt x="0" y="149"/>
                </a:cubicBezTo>
                <a:cubicBezTo>
                  <a:pt x="5" y="149"/>
                  <a:pt x="10" y="149"/>
                  <a:pt x="14" y="149"/>
                </a:cubicBezTo>
                <a:cubicBezTo>
                  <a:pt x="14" y="152"/>
                  <a:pt x="14" y="155"/>
                  <a:pt x="14" y="157"/>
                </a:cubicBezTo>
                <a:cubicBezTo>
                  <a:pt x="18" y="157"/>
                  <a:pt x="22" y="157"/>
                  <a:pt x="26" y="157"/>
                </a:cubicBezTo>
                <a:cubicBezTo>
                  <a:pt x="26" y="160"/>
                  <a:pt x="26" y="162"/>
                  <a:pt x="26" y="164"/>
                </a:cubicBezTo>
                <a:cubicBezTo>
                  <a:pt x="29" y="164"/>
                  <a:pt x="32" y="164"/>
                  <a:pt x="35" y="164"/>
                </a:cubicBezTo>
                <a:cubicBezTo>
                  <a:pt x="35" y="160"/>
                  <a:pt x="35" y="155"/>
                  <a:pt x="35" y="151"/>
                </a:cubicBezTo>
                <a:cubicBezTo>
                  <a:pt x="37" y="151"/>
                  <a:pt x="38" y="151"/>
                  <a:pt x="40" y="151"/>
                </a:cubicBezTo>
                <a:cubicBezTo>
                  <a:pt x="40" y="150"/>
                  <a:pt x="40" y="149"/>
                  <a:pt x="40" y="149"/>
                </a:cubicBezTo>
                <a:cubicBezTo>
                  <a:pt x="41" y="149"/>
                  <a:pt x="42" y="149"/>
                  <a:pt x="43" y="149"/>
                </a:cubicBezTo>
                <a:cubicBezTo>
                  <a:pt x="43" y="149"/>
                  <a:pt x="43" y="150"/>
                  <a:pt x="43" y="151"/>
                </a:cubicBezTo>
                <a:cubicBezTo>
                  <a:pt x="45" y="151"/>
                  <a:pt x="47" y="151"/>
                  <a:pt x="48" y="151"/>
                </a:cubicBezTo>
                <a:cubicBezTo>
                  <a:pt x="48" y="153"/>
                  <a:pt x="48" y="156"/>
                  <a:pt x="48" y="159"/>
                </a:cubicBezTo>
                <a:cubicBezTo>
                  <a:pt x="54" y="159"/>
                  <a:pt x="60" y="159"/>
                  <a:pt x="65" y="159"/>
                </a:cubicBezTo>
                <a:cubicBezTo>
                  <a:pt x="65" y="160"/>
                  <a:pt x="65" y="162"/>
                  <a:pt x="65" y="163"/>
                </a:cubicBezTo>
                <a:cubicBezTo>
                  <a:pt x="66" y="163"/>
                  <a:pt x="67" y="163"/>
                  <a:pt x="68" y="163"/>
                </a:cubicBezTo>
                <a:cubicBezTo>
                  <a:pt x="68" y="164"/>
                  <a:pt x="68" y="166"/>
                  <a:pt x="68" y="167"/>
                </a:cubicBezTo>
                <a:cubicBezTo>
                  <a:pt x="70" y="167"/>
                  <a:pt x="72" y="167"/>
                  <a:pt x="74" y="167"/>
                </a:cubicBezTo>
                <a:cubicBezTo>
                  <a:pt x="74" y="167"/>
                  <a:pt x="74" y="166"/>
                  <a:pt x="74" y="166"/>
                </a:cubicBezTo>
                <a:cubicBezTo>
                  <a:pt x="75" y="166"/>
                  <a:pt x="76" y="166"/>
                  <a:pt x="77" y="166"/>
                </a:cubicBezTo>
                <a:cubicBezTo>
                  <a:pt x="77" y="166"/>
                  <a:pt x="77" y="167"/>
                  <a:pt x="77" y="167"/>
                </a:cubicBezTo>
                <a:cubicBezTo>
                  <a:pt x="80" y="167"/>
                  <a:pt x="83" y="167"/>
                  <a:pt x="85" y="167"/>
                </a:cubicBezTo>
                <a:cubicBezTo>
                  <a:pt x="85" y="168"/>
                  <a:pt x="85" y="169"/>
                  <a:pt x="85" y="171"/>
                </a:cubicBezTo>
                <a:cubicBezTo>
                  <a:pt x="88" y="171"/>
                  <a:pt x="90" y="171"/>
                  <a:pt x="92" y="171"/>
                </a:cubicBezTo>
                <a:cubicBezTo>
                  <a:pt x="92" y="170"/>
                  <a:pt x="92" y="170"/>
                  <a:pt x="92" y="170"/>
                </a:cubicBezTo>
                <a:cubicBezTo>
                  <a:pt x="94" y="170"/>
                  <a:pt x="95" y="170"/>
                  <a:pt x="96" y="170"/>
                </a:cubicBezTo>
                <a:cubicBezTo>
                  <a:pt x="96" y="170"/>
                  <a:pt x="96" y="170"/>
                  <a:pt x="96" y="171"/>
                </a:cubicBezTo>
                <a:cubicBezTo>
                  <a:pt x="98" y="171"/>
                  <a:pt x="101" y="171"/>
                  <a:pt x="103" y="171"/>
                </a:cubicBezTo>
                <a:cubicBezTo>
                  <a:pt x="103" y="101"/>
                  <a:pt x="103" y="101"/>
                  <a:pt x="103" y="101"/>
                </a:cubicBezTo>
                <a:cubicBezTo>
                  <a:pt x="110" y="101"/>
                  <a:pt x="110" y="101"/>
                  <a:pt x="110" y="101"/>
                </a:cubicBezTo>
                <a:cubicBezTo>
                  <a:pt x="110" y="99"/>
                  <a:pt x="110" y="99"/>
                  <a:pt x="110" y="99"/>
                </a:cubicBezTo>
                <a:cubicBezTo>
                  <a:pt x="126" y="102"/>
                  <a:pt x="126" y="102"/>
                  <a:pt x="126" y="102"/>
                </a:cubicBezTo>
                <a:cubicBezTo>
                  <a:pt x="126" y="112"/>
                  <a:pt x="126" y="123"/>
                  <a:pt x="126" y="134"/>
                </a:cubicBezTo>
                <a:cubicBezTo>
                  <a:pt x="129" y="134"/>
                  <a:pt x="131" y="134"/>
                  <a:pt x="134" y="134"/>
                </a:cubicBezTo>
                <a:cubicBezTo>
                  <a:pt x="134" y="133"/>
                  <a:pt x="134" y="133"/>
                  <a:pt x="134" y="133"/>
                </a:cubicBezTo>
                <a:cubicBezTo>
                  <a:pt x="135" y="133"/>
                  <a:pt x="136" y="133"/>
                  <a:pt x="137" y="133"/>
                </a:cubicBezTo>
                <a:cubicBezTo>
                  <a:pt x="137" y="133"/>
                  <a:pt x="138" y="133"/>
                  <a:pt x="138" y="134"/>
                </a:cubicBezTo>
                <a:cubicBezTo>
                  <a:pt x="141" y="134"/>
                  <a:pt x="143" y="134"/>
                  <a:pt x="146" y="134"/>
                </a:cubicBezTo>
                <a:cubicBezTo>
                  <a:pt x="146" y="140"/>
                  <a:pt x="146" y="146"/>
                  <a:pt x="146" y="152"/>
                </a:cubicBezTo>
                <a:cubicBezTo>
                  <a:pt x="148" y="152"/>
                  <a:pt x="150" y="152"/>
                  <a:pt x="152" y="152"/>
                </a:cubicBezTo>
                <a:cubicBezTo>
                  <a:pt x="152" y="142"/>
                  <a:pt x="152" y="131"/>
                  <a:pt x="152" y="121"/>
                </a:cubicBezTo>
                <a:cubicBezTo>
                  <a:pt x="153" y="121"/>
                  <a:pt x="154" y="121"/>
                  <a:pt x="155" y="121"/>
                </a:cubicBezTo>
                <a:cubicBezTo>
                  <a:pt x="155" y="120"/>
                  <a:pt x="155" y="119"/>
                  <a:pt x="155" y="118"/>
                </a:cubicBezTo>
                <a:cubicBezTo>
                  <a:pt x="162" y="118"/>
                  <a:pt x="169" y="118"/>
                  <a:pt x="176" y="118"/>
                </a:cubicBezTo>
                <a:cubicBezTo>
                  <a:pt x="177" y="119"/>
                  <a:pt x="178" y="119"/>
                  <a:pt x="178" y="120"/>
                </a:cubicBezTo>
                <a:cubicBezTo>
                  <a:pt x="178" y="136"/>
                  <a:pt x="178" y="153"/>
                  <a:pt x="178" y="169"/>
                </a:cubicBezTo>
                <a:cubicBezTo>
                  <a:pt x="180" y="169"/>
                  <a:pt x="181" y="169"/>
                  <a:pt x="183" y="169"/>
                </a:cubicBezTo>
                <a:cubicBezTo>
                  <a:pt x="183" y="170"/>
                  <a:pt x="183" y="171"/>
                  <a:pt x="183" y="172"/>
                </a:cubicBezTo>
                <a:cubicBezTo>
                  <a:pt x="184" y="172"/>
                  <a:pt x="186" y="172"/>
                  <a:pt x="187" y="172"/>
                </a:cubicBezTo>
                <a:cubicBezTo>
                  <a:pt x="187" y="168"/>
                  <a:pt x="187" y="164"/>
                  <a:pt x="187" y="160"/>
                </a:cubicBezTo>
                <a:cubicBezTo>
                  <a:pt x="189" y="160"/>
                  <a:pt x="191" y="160"/>
                  <a:pt x="193" y="160"/>
                </a:cubicBezTo>
                <a:cubicBezTo>
                  <a:pt x="193" y="160"/>
                  <a:pt x="193" y="159"/>
                  <a:pt x="193" y="158"/>
                </a:cubicBezTo>
                <a:cubicBezTo>
                  <a:pt x="195" y="158"/>
                  <a:pt x="197" y="158"/>
                  <a:pt x="199" y="158"/>
                </a:cubicBezTo>
                <a:cubicBezTo>
                  <a:pt x="199" y="159"/>
                  <a:pt x="199" y="159"/>
                  <a:pt x="199" y="160"/>
                </a:cubicBezTo>
                <a:cubicBezTo>
                  <a:pt x="201" y="160"/>
                  <a:pt x="202" y="160"/>
                  <a:pt x="203" y="160"/>
                </a:cubicBezTo>
                <a:cubicBezTo>
                  <a:pt x="203" y="159"/>
                  <a:pt x="204" y="159"/>
                  <a:pt x="204" y="158"/>
                </a:cubicBezTo>
                <a:cubicBezTo>
                  <a:pt x="204" y="158"/>
                  <a:pt x="205" y="158"/>
                  <a:pt x="205" y="158"/>
                </a:cubicBezTo>
                <a:cubicBezTo>
                  <a:pt x="205" y="158"/>
                  <a:pt x="206" y="159"/>
                  <a:pt x="206" y="160"/>
                </a:cubicBezTo>
                <a:cubicBezTo>
                  <a:pt x="207" y="160"/>
                  <a:pt x="207" y="160"/>
                  <a:pt x="208" y="160"/>
                </a:cubicBezTo>
                <a:cubicBezTo>
                  <a:pt x="208" y="153"/>
                  <a:pt x="208" y="146"/>
                  <a:pt x="208" y="139"/>
                </a:cubicBezTo>
                <a:cubicBezTo>
                  <a:pt x="214" y="139"/>
                  <a:pt x="221" y="139"/>
                  <a:pt x="227" y="139"/>
                </a:cubicBezTo>
                <a:cubicBezTo>
                  <a:pt x="229" y="118"/>
                  <a:pt x="229" y="107"/>
                  <a:pt x="230" y="97"/>
                </a:cubicBezTo>
                <a:cubicBezTo>
                  <a:pt x="227" y="96"/>
                  <a:pt x="220" y="94"/>
                  <a:pt x="226" y="91"/>
                </a:cubicBezTo>
                <a:cubicBezTo>
                  <a:pt x="225" y="90"/>
                  <a:pt x="225" y="90"/>
                  <a:pt x="224" y="89"/>
                </a:cubicBezTo>
                <a:cubicBezTo>
                  <a:pt x="224" y="86"/>
                  <a:pt x="224" y="86"/>
                  <a:pt x="227" y="83"/>
                </a:cubicBezTo>
                <a:cubicBezTo>
                  <a:pt x="227" y="82"/>
                  <a:pt x="227" y="80"/>
                  <a:pt x="227" y="78"/>
                </a:cubicBezTo>
                <a:cubicBezTo>
                  <a:pt x="228" y="78"/>
                  <a:pt x="229" y="78"/>
                  <a:pt x="231" y="78"/>
                </a:cubicBezTo>
                <a:cubicBezTo>
                  <a:pt x="231" y="76"/>
                  <a:pt x="231" y="74"/>
                  <a:pt x="231" y="72"/>
                </a:cubicBezTo>
                <a:cubicBezTo>
                  <a:pt x="231" y="72"/>
                  <a:pt x="231" y="72"/>
                  <a:pt x="232" y="72"/>
                </a:cubicBezTo>
                <a:cubicBezTo>
                  <a:pt x="232" y="64"/>
                  <a:pt x="232" y="57"/>
                  <a:pt x="232" y="50"/>
                </a:cubicBezTo>
                <a:cubicBezTo>
                  <a:pt x="231" y="50"/>
                  <a:pt x="231" y="49"/>
                  <a:pt x="231" y="48"/>
                </a:cubicBezTo>
                <a:cubicBezTo>
                  <a:pt x="231" y="48"/>
                  <a:pt x="232" y="47"/>
                  <a:pt x="233" y="46"/>
                </a:cubicBezTo>
                <a:cubicBezTo>
                  <a:pt x="233" y="41"/>
                  <a:pt x="233" y="36"/>
                  <a:pt x="233" y="31"/>
                </a:cubicBezTo>
                <a:cubicBezTo>
                  <a:pt x="233" y="30"/>
                  <a:pt x="233" y="30"/>
                  <a:pt x="233" y="30"/>
                </a:cubicBezTo>
                <a:cubicBezTo>
                  <a:pt x="233" y="24"/>
                  <a:pt x="233" y="19"/>
                  <a:pt x="233" y="14"/>
                </a:cubicBezTo>
                <a:cubicBezTo>
                  <a:pt x="233" y="14"/>
                  <a:pt x="233" y="14"/>
                  <a:pt x="234" y="13"/>
                </a:cubicBezTo>
                <a:cubicBezTo>
                  <a:pt x="234" y="12"/>
                  <a:pt x="234" y="10"/>
                  <a:pt x="234" y="9"/>
                </a:cubicBezTo>
                <a:cubicBezTo>
                  <a:pt x="234" y="9"/>
                  <a:pt x="234" y="8"/>
                  <a:pt x="234" y="8"/>
                </a:cubicBezTo>
                <a:cubicBezTo>
                  <a:pt x="234" y="5"/>
                  <a:pt x="234" y="3"/>
                  <a:pt x="234" y="0"/>
                </a:cubicBezTo>
                <a:cubicBezTo>
                  <a:pt x="234" y="0"/>
                  <a:pt x="234" y="0"/>
                  <a:pt x="235" y="0"/>
                </a:cubicBezTo>
                <a:cubicBezTo>
                  <a:pt x="235" y="3"/>
                  <a:pt x="235" y="5"/>
                  <a:pt x="235" y="8"/>
                </a:cubicBezTo>
                <a:cubicBezTo>
                  <a:pt x="235" y="8"/>
                  <a:pt x="235" y="9"/>
                  <a:pt x="235" y="9"/>
                </a:cubicBezTo>
                <a:cubicBezTo>
                  <a:pt x="235" y="10"/>
                  <a:pt x="235" y="12"/>
                  <a:pt x="235" y="13"/>
                </a:cubicBezTo>
                <a:cubicBezTo>
                  <a:pt x="235" y="14"/>
                  <a:pt x="235" y="14"/>
                  <a:pt x="236" y="14"/>
                </a:cubicBezTo>
                <a:cubicBezTo>
                  <a:pt x="236" y="19"/>
                  <a:pt x="236" y="24"/>
                  <a:pt x="236" y="30"/>
                </a:cubicBezTo>
                <a:cubicBezTo>
                  <a:pt x="236" y="30"/>
                  <a:pt x="236" y="30"/>
                  <a:pt x="236" y="31"/>
                </a:cubicBezTo>
                <a:cubicBezTo>
                  <a:pt x="236" y="36"/>
                  <a:pt x="236" y="41"/>
                  <a:pt x="236" y="46"/>
                </a:cubicBezTo>
                <a:cubicBezTo>
                  <a:pt x="237" y="47"/>
                  <a:pt x="237" y="48"/>
                  <a:pt x="238" y="48"/>
                </a:cubicBezTo>
                <a:cubicBezTo>
                  <a:pt x="238" y="49"/>
                  <a:pt x="237" y="50"/>
                  <a:pt x="237" y="50"/>
                </a:cubicBezTo>
                <a:cubicBezTo>
                  <a:pt x="237" y="57"/>
                  <a:pt x="237" y="64"/>
                  <a:pt x="237" y="72"/>
                </a:cubicBezTo>
                <a:cubicBezTo>
                  <a:pt x="237" y="72"/>
                  <a:pt x="238" y="72"/>
                  <a:pt x="238" y="72"/>
                </a:cubicBezTo>
                <a:cubicBezTo>
                  <a:pt x="238" y="74"/>
                  <a:pt x="238" y="76"/>
                  <a:pt x="238" y="78"/>
                </a:cubicBezTo>
                <a:cubicBezTo>
                  <a:pt x="239" y="78"/>
                  <a:pt x="241" y="78"/>
                  <a:pt x="242" y="78"/>
                </a:cubicBezTo>
                <a:cubicBezTo>
                  <a:pt x="242" y="80"/>
                  <a:pt x="242" y="82"/>
                  <a:pt x="242" y="83"/>
                </a:cubicBezTo>
                <a:cubicBezTo>
                  <a:pt x="245" y="86"/>
                  <a:pt x="245" y="86"/>
                  <a:pt x="245" y="89"/>
                </a:cubicBezTo>
                <a:cubicBezTo>
                  <a:pt x="244" y="90"/>
                  <a:pt x="243" y="90"/>
                  <a:pt x="243" y="91"/>
                </a:cubicBezTo>
                <a:cubicBezTo>
                  <a:pt x="249" y="93"/>
                  <a:pt x="242" y="97"/>
                  <a:pt x="239" y="97"/>
                </a:cubicBezTo>
                <a:cubicBezTo>
                  <a:pt x="241" y="135"/>
                  <a:pt x="242" y="147"/>
                  <a:pt x="244" y="188"/>
                </a:cubicBezTo>
                <a:cubicBezTo>
                  <a:pt x="245" y="188"/>
                  <a:pt x="246" y="188"/>
                  <a:pt x="247" y="188"/>
                </a:cubicBezTo>
                <a:cubicBezTo>
                  <a:pt x="247" y="186"/>
                  <a:pt x="247" y="183"/>
                  <a:pt x="247" y="181"/>
                </a:cubicBezTo>
                <a:cubicBezTo>
                  <a:pt x="250" y="181"/>
                  <a:pt x="254" y="181"/>
                  <a:pt x="258" y="181"/>
                </a:cubicBezTo>
                <a:cubicBezTo>
                  <a:pt x="258" y="184"/>
                  <a:pt x="258" y="186"/>
                  <a:pt x="258" y="189"/>
                </a:cubicBezTo>
                <a:cubicBezTo>
                  <a:pt x="259" y="189"/>
                  <a:pt x="259" y="189"/>
                  <a:pt x="260" y="189"/>
                </a:cubicBezTo>
                <a:cubicBezTo>
                  <a:pt x="260" y="185"/>
                  <a:pt x="260" y="181"/>
                  <a:pt x="260" y="178"/>
                </a:cubicBezTo>
                <a:cubicBezTo>
                  <a:pt x="260" y="178"/>
                  <a:pt x="261" y="178"/>
                  <a:pt x="262" y="178"/>
                </a:cubicBezTo>
                <a:cubicBezTo>
                  <a:pt x="262" y="181"/>
                  <a:pt x="262" y="185"/>
                  <a:pt x="262" y="189"/>
                </a:cubicBezTo>
                <a:cubicBezTo>
                  <a:pt x="262" y="189"/>
                  <a:pt x="263" y="189"/>
                  <a:pt x="263" y="189"/>
                </a:cubicBezTo>
                <a:cubicBezTo>
                  <a:pt x="263" y="187"/>
                  <a:pt x="263" y="185"/>
                  <a:pt x="263" y="183"/>
                </a:cubicBezTo>
                <a:cubicBezTo>
                  <a:pt x="263" y="183"/>
                  <a:pt x="264" y="183"/>
                  <a:pt x="264" y="183"/>
                </a:cubicBezTo>
                <a:cubicBezTo>
                  <a:pt x="264" y="185"/>
                  <a:pt x="264" y="186"/>
                  <a:pt x="264" y="188"/>
                </a:cubicBezTo>
                <a:cubicBezTo>
                  <a:pt x="266" y="188"/>
                  <a:pt x="269" y="188"/>
                  <a:pt x="271" y="188"/>
                </a:cubicBezTo>
                <a:cubicBezTo>
                  <a:pt x="271" y="186"/>
                  <a:pt x="271" y="184"/>
                  <a:pt x="271" y="182"/>
                </a:cubicBezTo>
                <a:cubicBezTo>
                  <a:pt x="272" y="182"/>
                  <a:pt x="274" y="182"/>
                  <a:pt x="275" y="182"/>
                </a:cubicBezTo>
                <a:cubicBezTo>
                  <a:pt x="275" y="181"/>
                  <a:pt x="275" y="180"/>
                  <a:pt x="275" y="179"/>
                </a:cubicBezTo>
                <a:cubicBezTo>
                  <a:pt x="277" y="179"/>
                  <a:pt x="278" y="179"/>
                  <a:pt x="280" y="179"/>
                </a:cubicBezTo>
                <a:cubicBezTo>
                  <a:pt x="280" y="180"/>
                  <a:pt x="280" y="181"/>
                  <a:pt x="280" y="181"/>
                </a:cubicBezTo>
                <a:cubicBezTo>
                  <a:pt x="281" y="181"/>
                  <a:pt x="282" y="181"/>
                  <a:pt x="283" y="181"/>
                </a:cubicBezTo>
                <a:cubicBezTo>
                  <a:pt x="283" y="181"/>
                  <a:pt x="283" y="180"/>
                  <a:pt x="283" y="179"/>
                </a:cubicBezTo>
                <a:cubicBezTo>
                  <a:pt x="294" y="179"/>
                  <a:pt x="305" y="179"/>
                  <a:pt x="315" y="179"/>
                </a:cubicBezTo>
                <a:cubicBezTo>
                  <a:pt x="315" y="179"/>
                  <a:pt x="315" y="178"/>
                  <a:pt x="315" y="178"/>
                </a:cubicBezTo>
                <a:cubicBezTo>
                  <a:pt x="316" y="178"/>
                  <a:pt x="317" y="178"/>
                  <a:pt x="318" y="178"/>
                </a:cubicBezTo>
                <a:cubicBezTo>
                  <a:pt x="318" y="178"/>
                  <a:pt x="318" y="179"/>
                  <a:pt x="318" y="179"/>
                </a:cubicBezTo>
                <a:cubicBezTo>
                  <a:pt x="318" y="179"/>
                  <a:pt x="319" y="179"/>
                  <a:pt x="320" y="179"/>
                </a:cubicBezTo>
                <a:cubicBezTo>
                  <a:pt x="320" y="180"/>
                  <a:pt x="320" y="181"/>
                  <a:pt x="320" y="182"/>
                </a:cubicBezTo>
                <a:cubicBezTo>
                  <a:pt x="321" y="182"/>
                  <a:pt x="321" y="182"/>
                  <a:pt x="322" y="182"/>
                </a:cubicBezTo>
                <a:cubicBezTo>
                  <a:pt x="322" y="182"/>
                  <a:pt x="322" y="181"/>
                  <a:pt x="322" y="181"/>
                </a:cubicBezTo>
                <a:cubicBezTo>
                  <a:pt x="322" y="181"/>
                  <a:pt x="323" y="181"/>
                  <a:pt x="324" y="181"/>
                </a:cubicBezTo>
                <a:cubicBezTo>
                  <a:pt x="324" y="181"/>
                  <a:pt x="324" y="182"/>
                  <a:pt x="324" y="182"/>
                </a:cubicBezTo>
                <a:cubicBezTo>
                  <a:pt x="325" y="182"/>
                  <a:pt x="327" y="182"/>
                  <a:pt x="329" y="182"/>
                </a:cubicBezTo>
                <a:cubicBezTo>
                  <a:pt x="329" y="182"/>
                  <a:pt x="329" y="181"/>
                  <a:pt x="329" y="180"/>
                </a:cubicBezTo>
                <a:cubicBezTo>
                  <a:pt x="330" y="180"/>
                  <a:pt x="331" y="180"/>
                  <a:pt x="333" y="180"/>
                </a:cubicBezTo>
                <a:cubicBezTo>
                  <a:pt x="333" y="184"/>
                  <a:pt x="333" y="187"/>
                  <a:pt x="333" y="190"/>
                </a:cubicBezTo>
                <a:cubicBezTo>
                  <a:pt x="333" y="190"/>
                  <a:pt x="333" y="190"/>
                  <a:pt x="333" y="190"/>
                </a:cubicBezTo>
                <a:cubicBezTo>
                  <a:pt x="333" y="189"/>
                  <a:pt x="333" y="188"/>
                  <a:pt x="333" y="187"/>
                </a:cubicBezTo>
                <a:cubicBezTo>
                  <a:pt x="334" y="187"/>
                  <a:pt x="335" y="187"/>
                  <a:pt x="336" y="187"/>
                </a:cubicBezTo>
                <a:cubicBezTo>
                  <a:pt x="336" y="188"/>
                  <a:pt x="336" y="189"/>
                  <a:pt x="336" y="190"/>
                </a:cubicBezTo>
                <a:cubicBezTo>
                  <a:pt x="338" y="190"/>
                  <a:pt x="340" y="190"/>
                  <a:pt x="342" y="190"/>
                </a:cubicBezTo>
                <a:cubicBezTo>
                  <a:pt x="342" y="185"/>
                  <a:pt x="342" y="185"/>
                  <a:pt x="342" y="185"/>
                </a:cubicBezTo>
                <a:cubicBezTo>
                  <a:pt x="348" y="183"/>
                  <a:pt x="348" y="183"/>
                  <a:pt x="348" y="183"/>
                </a:cubicBezTo>
                <a:cubicBezTo>
                  <a:pt x="348" y="180"/>
                  <a:pt x="348" y="177"/>
                  <a:pt x="348" y="173"/>
                </a:cubicBezTo>
                <a:cubicBezTo>
                  <a:pt x="349" y="173"/>
                  <a:pt x="350" y="173"/>
                  <a:pt x="350" y="173"/>
                </a:cubicBezTo>
                <a:cubicBezTo>
                  <a:pt x="350" y="177"/>
                  <a:pt x="351" y="180"/>
                  <a:pt x="351" y="183"/>
                </a:cubicBezTo>
                <a:cubicBezTo>
                  <a:pt x="351" y="183"/>
                  <a:pt x="352" y="183"/>
                  <a:pt x="353" y="183"/>
                </a:cubicBezTo>
                <a:cubicBezTo>
                  <a:pt x="353" y="180"/>
                  <a:pt x="353" y="177"/>
                  <a:pt x="354" y="173"/>
                </a:cubicBezTo>
                <a:cubicBezTo>
                  <a:pt x="354" y="173"/>
                  <a:pt x="355" y="173"/>
                  <a:pt x="355" y="173"/>
                </a:cubicBezTo>
                <a:cubicBezTo>
                  <a:pt x="356" y="176"/>
                  <a:pt x="356" y="179"/>
                  <a:pt x="356" y="182"/>
                </a:cubicBezTo>
                <a:cubicBezTo>
                  <a:pt x="357" y="182"/>
                  <a:pt x="357" y="182"/>
                  <a:pt x="358" y="182"/>
                </a:cubicBezTo>
                <a:cubicBezTo>
                  <a:pt x="358" y="182"/>
                  <a:pt x="358" y="183"/>
                  <a:pt x="358" y="183"/>
                </a:cubicBezTo>
                <a:cubicBezTo>
                  <a:pt x="359" y="183"/>
                  <a:pt x="360" y="183"/>
                  <a:pt x="361" y="183"/>
                </a:cubicBezTo>
                <a:cubicBezTo>
                  <a:pt x="361" y="183"/>
                  <a:pt x="361" y="182"/>
                  <a:pt x="361" y="182"/>
                </a:cubicBezTo>
                <a:cubicBezTo>
                  <a:pt x="362" y="182"/>
                  <a:pt x="363" y="182"/>
                  <a:pt x="364" y="182"/>
                </a:cubicBezTo>
                <a:cubicBezTo>
                  <a:pt x="364" y="183"/>
                  <a:pt x="364" y="184"/>
                  <a:pt x="364" y="185"/>
                </a:cubicBezTo>
                <a:cubicBezTo>
                  <a:pt x="364" y="185"/>
                  <a:pt x="365" y="185"/>
                  <a:pt x="365" y="185"/>
                </a:cubicBezTo>
                <a:cubicBezTo>
                  <a:pt x="365" y="185"/>
                  <a:pt x="365" y="186"/>
                  <a:pt x="365" y="187"/>
                </a:cubicBezTo>
                <a:cubicBezTo>
                  <a:pt x="365" y="187"/>
                  <a:pt x="365" y="187"/>
                  <a:pt x="365" y="187"/>
                </a:cubicBezTo>
                <a:cubicBezTo>
                  <a:pt x="365" y="188"/>
                  <a:pt x="365" y="189"/>
                  <a:pt x="365" y="190"/>
                </a:cubicBezTo>
                <a:cubicBezTo>
                  <a:pt x="367" y="190"/>
                  <a:pt x="369" y="190"/>
                  <a:pt x="371" y="190"/>
                </a:cubicBezTo>
                <a:cubicBezTo>
                  <a:pt x="371" y="187"/>
                  <a:pt x="371" y="184"/>
                  <a:pt x="371" y="181"/>
                </a:cubicBezTo>
                <a:cubicBezTo>
                  <a:pt x="371" y="181"/>
                  <a:pt x="370" y="181"/>
                  <a:pt x="370" y="181"/>
                </a:cubicBezTo>
                <a:cubicBezTo>
                  <a:pt x="370" y="181"/>
                  <a:pt x="370" y="180"/>
                  <a:pt x="370" y="180"/>
                </a:cubicBezTo>
                <a:cubicBezTo>
                  <a:pt x="371" y="180"/>
                  <a:pt x="372" y="180"/>
                  <a:pt x="373" y="180"/>
                </a:cubicBezTo>
                <a:cubicBezTo>
                  <a:pt x="373" y="178"/>
                  <a:pt x="373" y="177"/>
                  <a:pt x="373" y="175"/>
                </a:cubicBezTo>
                <a:cubicBezTo>
                  <a:pt x="380" y="175"/>
                  <a:pt x="388" y="175"/>
                  <a:pt x="395" y="175"/>
                </a:cubicBezTo>
                <a:cubicBezTo>
                  <a:pt x="395" y="177"/>
                  <a:pt x="395" y="178"/>
                  <a:pt x="395" y="179"/>
                </a:cubicBezTo>
                <a:cubicBezTo>
                  <a:pt x="398" y="179"/>
                  <a:pt x="400" y="179"/>
                  <a:pt x="402" y="179"/>
                </a:cubicBezTo>
                <a:cubicBezTo>
                  <a:pt x="402" y="178"/>
                  <a:pt x="402" y="176"/>
                  <a:pt x="402" y="175"/>
                </a:cubicBezTo>
                <a:cubicBezTo>
                  <a:pt x="403" y="175"/>
                  <a:pt x="403" y="175"/>
                  <a:pt x="404" y="175"/>
                </a:cubicBezTo>
                <a:cubicBezTo>
                  <a:pt x="404" y="172"/>
                  <a:pt x="404" y="169"/>
                  <a:pt x="404" y="166"/>
                </a:cubicBezTo>
                <a:cubicBezTo>
                  <a:pt x="405" y="166"/>
                  <a:pt x="406" y="166"/>
                  <a:pt x="407" y="166"/>
                </a:cubicBezTo>
                <a:cubicBezTo>
                  <a:pt x="407" y="166"/>
                  <a:pt x="408" y="166"/>
                  <a:pt x="408" y="165"/>
                </a:cubicBezTo>
                <a:cubicBezTo>
                  <a:pt x="409" y="165"/>
                  <a:pt x="410" y="165"/>
                  <a:pt x="411" y="165"/>
                </a:cubicBezTo>
                <a:cubicBezTo>
                  <a:pt x="411" y="166"/>
                  <a:pt x="412" y="166"/>
                  <a:pt x="412" y="166"/>
                </a:cubicBezTo>
                <a:cubicBezTo>
                  <a:pt x="413" y="166"/>
                  <a:pt x="414" y="166"/>
                  <a:pt x="415" y="166"/>
                </a:cubicBezTo>
                <a:cubicBezTo>
                  <a:pt x="415" y="169"/>
                  <a:pt x="415" y="172"/>
                  <a:pt x="415" y="174"/>
                </a:cubicBezTo>
                <a:cubicBezTo>
                  <a:pt x="418" y="174"/>
                  <a:pt x="421" y="174"/>
                  <a:pt x="424" y="174"/>
                </a:cubicBezTo>
                <a:cubicBezTo>
                  <a:pt x="424" y="173"/>
                  <a:pt x="424" y="172"/>
                  <a:pt x="424" y="171"/>
                </a:cubicBezTo>
                <a:cubicBezTo>
                  <a:pt x="424" y="171"/>
                  <a:pt x="425" y="171"/>
                  <a:pt x="425" y="171"/>
                </a:cubicBezTo>
                <a:cubicBezTo>
                  <a:pt x="425" y="172"/>
                  <a:pt x="425" y="173"/>
                  <a:pt x="425" y="174"/>
                </a:cubicBezTo>
                <a:cubicBezTo>
                  <a:pt x="428" y="174"/>
                  <a:pt x="430" y="174"/>
                  <a:pt x="432" y="174"/>
                </a:cubicBezTo>
                <a:cubicBezTo>
                  <a:pt x="432" y="171"/>
                  <a:pt x="432" y="167"/>
                  <a:pt x="432" y="164"/>
                </a:cubicBezTo>
                <a:cubicBezTo>
                  <a:pt x="433" y="164"/>
                  <a:pt x="433" y="164"/>
                  <a:pt x="434" y="164"/>
                </a:cubicBezTo>
                <a:cubicBezTo>
                  <a:pt x="434" y="177"/>
                  <a:pt x="434" y="191"/>
                  <a:pt x="434" y="204"/>
                </a:cubicBezTo>
                <a:cubicBezTo>
                  <a:pt x="290" y="204"/>
                  <a:pt x="145" y="204"/>
                  <a:pt x="0" y="204"/>
                </a:cubicBezTo>
                <a:close/>
              </a:path>
            </a:pathLst>
          </a:custGeom>
          <a:noFill/>
          <a:ln cap="flat" cmpd="sng" w="9525">
            <a:solidFill>
              <a:schemeClr val="lt1"/>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id="525" name="Google Shape;525;p23"/>
          <p:cNvPicPr preferRelativeResize="0"/>
          <p:nvPr/>
        </p:nvPicPr>
        <p:blipFill rotWithShape="1">
          <a:blip r:embed="rId3">
            <a:alphaModFix/>
          </a:blip>
          <a:srcRect b="0" l="0" r="0" t="0"/>
          <a:stretch/>
        </p:blipFill>
        <p:spPr>
          <a:xfrm>
            <a:off x="2855800" y="1429875"/>
            <a:ext cx="5117625" cy="2018675"/>
          </a:xfrm>
          <a:prstGeom prst="rect">
            <a:avLst/>
          </a:prstGeom>
          <a:noFill/>
          <a:ln>
            <a:noFill/>
          </a:ln>
        </p:spPr>
      </p:pic>
      <p:sp>
        <p:nvSpPr>
          <p:cNvPr id="526" name="Google Shape;526;p2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82A"/>
        </a:solidFill>
      </p:bgPr>
    </p:bg>
    <p:spTree>
      <p:nvGrpSpPr>
        <p:cNvPr id="530" name="Shape 530"/>
        <p:cNvGrpSpPr/>
        <p:nvPr/>
      </p:nvGrpSpPr>
      <p:grpSpPr>
        <a:xfrm>
          <a:off x="0" y="0"/>
          <a:ext cx="0" cy="0"/>
          <a:chOff x="0" y="0"/>
          <a:chExt cx="0" cy="0"/>
        </a:xfrm>
      </p:grpSpPr>
      <p:sp>
        <p:nvSpPr>
          <p:cNvPr id="531" name="Google Shape;531;p24"/>
          <p:cNvSpPr txBox="1"/>
          <p:nvPr/>
        </p:nvSpPr>
        <p:spPr>
          <a:xfrm>
            <a:off x="252078" y="140575"/>
            <a:ext cx="3355800" cy="408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FFFFFF"/>
                </a:solidFill>
                <a:latin typeface="Times New Roman"/>
                <a:ea typeface="Times New Roman"/>
                <a:cs typeface="Times New Roman"/>
                <a:sym typeface="Times New Roman"/>
              </a:rPr>
              <a:t>Model Performance</a:t>
            </a:r>
            <a:endParaRPr b="1" i="0" sz="2200" u="none" cap="none" strike="noStrike">
              <a:solidFill>
                <a:srgbClr val="FFFFFF"/>
              </a:solidFill>
              <a:latin typeface="Times New Roman"/>
              <a:ea typeface="Times New Roman"/>
              <a:cs typeface="Times New Roman"/>
              <a:sym typeface="Times New Roman"/>
            </a:endParaRPr>
          </a:p>
        </p:txBody>
      </p:sp>
      <p:sp>
        <p:nvSpPr>
          <p:cNvPr id="532" name="Google Shape;532;p24"/>
          <p:cNvSpPr txBox="1"/>
          <p:nvPr/>
        </p:nvSpPr>
        <p:spPr>
          <a:xfrm>
            <a:off x="330400" y="4009425"/>
            <a:ext cx="8358300" cy="642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aphicFrame>
        <p:nvGraphicFramePr>
          <p:cNvPr id="533" name="Google Shape;533;p24"/>
          <p:cNvGraphicFramePr/>
          <p:nvPr/>
        </p:nvGraphicFramePr>
        <p:xfrm>
          <a:off x="252063" y="664210"/>
          <a:ext cx="3000000" cy="3000000"/>
        </p:xfrm>
        <a:graphic>
          <a:graphicData uri="http://schemas.openxmlformats.org/drawingml/2006/table">
            <a:tbl>
              <a:tblPr>
                <a:noFill/>
                <a:tableStyleId>{49C37BD8-253D-4621-8FB1-F6CE8BB5C295}</a:tableStyleId>
              </a:tblPr>
              <a:tblGrid>
                <a:gridCol w="1704550"/>
                <a:gridCol w="1173425"/>
                <a:gridCol w="1173425"/>
              </a:tblGrid>
              <a:tr h="6416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rPr>
                        <a:t>Model</a:t>
                      </a:r>
                      <a:endParaRPr sz="1400" u="none" cap="none" strike="noStrike">
                        <a:solidFill>
                          <a:srgbClr val="FFFFFF"/>
                        </a:solidFill>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rPr>
                        <a:t>Training Accuracy</a:t>
                      </a:r>
                      <a:endParaRPr sz="1400" u="none" cap="none" strike="noStrike">
                        <a:solidFill>
                          <a:srgbClr val="FFFFFF"/>
                        </a:solidFill>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rPr>
                        <a:t>Testing Accuracy</a:t>
                      </a:r>
                      <a:endParaRPr sz="1400" u="none" cap="none" strike="noStrike">
                        <a:solidFill>
                          <a:srgbClr val="FFFFFF"/>
                        </a:solidFill>
                      </a:endParaRPr>
                    </a:p>
                  </a:txBody>
                  <a:tcPr marT="91425" marB="91425" marR="91425" marL="91425" anchor="ctr"/>
                </a:tc>
              </a:tr>
              <a:tr h="3988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rPr>
                        <a:t>Decision Tree</a:t>
                      </a:r>
                      <a:endParaRPr sz="1400" u="none" cap="none" strike="noStrike">
                        <a:solidFill>
                          <a:srgbClr val="FFFFFF"/>
                        </a:solidFill>
                      </a:endParaRPr>
                    </a:p>
                  </a:txBody>
                  <a:tcPr marT="91425" marB="91425" marR="91425" marL="91425" anchor="ctr">
                    <a:solidFill>
                      <a:srgbClr val="B6D7A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rPr>
                        <a:t>0.948</a:t>
                      </a:r>
                      <a:endParaRPr sz="1400" u="none" cap="none" strike="noStrike">
                        <a:solidFill>
                          <a:srgbClr val="FFFFFF"/>
                        </a:solidFill>
                      </a:endParaRPr>
                    </a:p>
                  </a:txBody>
                  <a:tcPr marT="91425" marB="91425" marR="91425" marL="91425" anchor="ctr">
                    <a:solidFill>
                      <a:srgbClr val="B6D7A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rPr>
                        <a:t>0.866</a:t>
                      </a:r>
                      <a:endParaRPr sz="1400" u="none" cap="none" strike="noStrike">
                        <a:solidFill>
                          <a:srgbClr val="FFFFFF"/>
                        </a:solidFill>
                      </a:endParaRPr>
                    </a:p>
                  </a:txBody>
                  <a:tcPr marT="91425" marB="91425" marR="91425" marL="91425" anchor="ctr">
                    <a:solidFill>
                      <a:srgbClr val="B6D7A8"/>
                    </a:solidFill>
                  </a:tcPr>
                </a:tc>
              </a:tr>
              <a:tr h="3988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rPr>
                        <a:t>Random Forest</a:t>
                      </a:r>
                      <a:endParaRPr sz="1400" u="none" cap="none" strike="noStrike">
                        <a:solidFill>
                          <a:srgbClr val="FFFFFF"/>
                        </a:solidFill>
                      </a:endParaRPr>
                    </a:p>
                  </a:txBody>
                  <a:tcPr marT="91425" marB="91425" marR="91425" marL="91425" anchor="ctr">
                    <a:solidFill>
                      <a:srgbClr val="6AA84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rPr>
                        <a:t>0.948</a:t>
                      </a:r>
                      <a:endParaRPr sz="1400" u="none" cap="none" strike="noStrike">
                        <a:solidFill>
                          <a:srgbClr val="FFFFFF"/>
                        </a:solidFill>
                      </a:endParaRPr>
                    </a:p>
                  </a:txBody>
                  <a:tcPr marT="91425" marB="91425" marR="91425" marL="91425" anchor="ctr">
                    <a:solidFill>
                      <a:srgbClr val="6AA84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rPr>
                        <a:t>0.872</a:t>
                      </a:r>
                      <a:endParaRPr sz="1400" u="none" cap="none" strike="noStrike">
                        <a:solidFill>
                          <a:srgbClr val="FFFFFF"/>
                        </a:solidFill>
                      </a:endParaRPr>
                    </a:p>
                  </a:txBody>
                  <a:tcPr marT="91425" marB="91425" marR="91425" marL="91425" anchor="ctr">
                    <a:solidFill>
                      <a:srgbClr val="6AA84F"/>
                    </a:solidFill>
                  </a:tcPr>
                </a:tc>
              </a:tr>
              <a:tr h="3988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rPr>
                        <a:t>Gradient Boosting</a:t>
                      </a:r>
                      <a:endParaRPr sz="1400" u="none" cap="none" strike="noStrike">
                        <a:solidFill>
                          <a:srgbClr val="FFFFFF"/>
                        </a:solidFill>
                      </a:endParaRPr>
                    </a:p>
                  </a:txBody>
                  <a:tcPr marT="91425" marB="91425" marR="91425" marL="91425" anchor="ctr">
                    <a:solidFill>
                      <a:srgbClr val="B6D7A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rPr>
                        <a:t>0.771</a:t>
                      </a:r>
                      <a:endParaRPr sz="1400" u="none" cap="none" strike="noStrike">
                        <a:solidFill>
                          <a:srgbClr val="FFFFFF"/>
                        </a:solidFill>
                      </a:endParaRPr>
                    </a:p>
                  </a:txBody>
                  <a:tcPr marT="91425" marB="91425" marR="91425" marL="91425" anchor="ctr">
                    <a:solidFill>
                      <a:srgbClr val="B6D7A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rPr>
                        <a:t>0.764</a:t>
                      </a:r>
                      <a:endParaRPr sz="1400" u="none" cap="none" strike="noStrike">
                        <a:solidFill>
                          <a:srgbClr val="FFFFFF"/>
                        </a:solidFill>
                      </a:endParaRPr>
                    </a:p>
                  </a:txBody>
                  <a:tcPr marT="91425" marB="91425" marR="91425" marL="91425" anchor="ctr">
                    <a:solidFill>
                      <a:srgbClr val="B6D7A8"/>
                    </a:solidFill>
                  </a:tcPr>
                </a:tc>
              </a:tr>
              <a:tr h="61355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rPr>
                        <a:t>Logistic Regression</a:t>
                      </a:r>
                      <a:endParaRPr sz="1400" u="none" cap="none" strike="noStrike">
                        <a:solidFill>
                          <a:srgbClr val="FFFFFF"/>
                        </a:solidFill>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rPr>
                        <a:t>0.586</a:t>
                      </a:r>
                      <a:endParaRPr sz="1400" u="none" cap="none" strike="noStrike">
                        <a:solidFill>
                          <a:srgbClr val="FFFFFF"/>
                        </a:solidFill>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rPr>
                        <a:t>0.532</a:t>
                      </a:r>
                      <a:endParaRPr sz="1400" u="none" cap="none" strike="noStrike">
                        <a:solidFill>
                          <a:srgbClr val="FFFFFF"/>
                        </a:solidFill>
                      </a:endParaRPr>
                    </a:p>
                  </a:txBody>
                  <a:tcPr marT="91425" marB="91425" marR="91425" marL="91425" anchor="ctr"/>
                </a:tc>
              </a:tr>
              <a:tr h="3988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rPr>
                        <a:t>Naive Bayesian</a:t>
                      </a:r>
                      <a:endParaRPr sz="1400" u="none" cap="none" strike="noStrike">
                        <a:solidFill>
                          <a:srgbClr val="FFFFFF"/>
                        </a:solidFill>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rPr>
                        <a:t>0.719</a:t>
                      </a:r>
                      <a:endParaRPr sz="1400" u="none" cap="none" strike="noStrike">
                        <a:solidFill>
                          <a:srgbClr val="FFFFFF"/>
                        </a:solidFill>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rPr>
                        <a:t>0.665</a:t>
                      </a:r>
                      <a:endParaRPr sz="1400" u="none" cap="none" strike="noStrike">
                        <a:solidFill>
                          <a:srgbClr val="FFFFFF"/>
                        </a:solidFill>
                      </a:endParaRPr>
                    </a:p>
                  </a:txBody>
                  <a:tcPr marT="91425" marB="91425" marR="91425" marL="91425" anchor="ctr"/>
                </a:tc>
              </a:tr>
              <a:tr h="61355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rPr>
                        <a:t>Stochastic Gradient Descent</a:t>
                      </a:r>
                      <a:endParaRPr sz="1400" u="none" cap="none" strike="noStrike">
                        <a:solidFill>
                          <a:srgbClr val="FFFFFF"/>
                        </a:solidFill>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rPr>
                        <a:t>0.589</a:t>
                      </a:r>
                      <a:endParaRPr sz="1400" u="none" cap="none" strike="noStrike">
                        <a:solidFill>
                          <a:srgbClr val="FFFFFF"/>
                        </a:solidFill>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rPr>
                        <a:t>0.915</a:t>
                      </a:r>
                      <a:endParaRPr sz="1400" u="none" cap="none" strike="noStrike">
                        <a:solidFill>
                          <a:srgbClr val="FFFFFF"/>
                        </a:solidFill>
                      </a:endParaRPr>
                    </a:p>
                  </a:txBody>
                  <a:tcPr marT="91425" marB="91425" marR="91425" marL="91425" anchor="ctr"/>
                </a:tc>
              </a:tr>
              <a:tr h="3988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rPr>
                        <a:t>Perceptron</a:t>
                      </a:r>
                      <a:endParaRPr sz="1400" u="none" cap="none" strike="noStrike">
                        <a:solidFill>
                          <a:srgbClr val="FFFFFF"/>
                        </a:solidFill>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rPr>
                        <a:t>0.500</a:t>
                      </a:r>
                      <a:endParaRPr sz="1400" u="none" cap="none" strike="noStrike">
                        <a:solidFill>
                          <a:srgbClr val="FFFFFF"/>
                        </a:solidFill>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rPr>
                        <a:t>0.031</a:t>
                      </a:r>
                      <a:endParaRPr sz="1400" u="none" cap="none" strike="noStrike">
                        <a:solidFill>
                          <a:srgbClr val="FFFFFF"/>
                        </a:solidFill>
                      </a:endParaRPr>
                    </a:p>
                  </a:txBody>
                  <a:tcPr marT="91425" marB="91425" marR="91425" marL="91425" anchor="ctr"/>
                </a:tc>
              </a:tr>
            </a:tbl>
          </a:graphicData>
        </a:graphic>
      </p:graphicFrame>
      <p:pic>
        <p:nvPicPr>
          <p:cNvPr id="534" name="Google Shape;534;p24"/>
          <p:cNvPicPr preferRelativeResize="0"/>
          <p:nvPr/>
        </p:nvPicPr>
        <p:blipFill rotWithShape="1">
          <a:blip r:embed="rId3">
            <a:alphaModFix/>
          </a:blip>
          <a:srcRect b="0" l="0" r="0" t="0"/>
          <a:stretch/>
        </p:blipFill>
        <p:spPr>
          <a:xfrm>
            <a:off x="152413" y="4704351"/>
            <a:ext cx="8839197" cy="439157"/>
          </a:xfrm>
          <a:prstGeom prst="rect">
            <a:avLst/>
          </a:prstGeom>
          <a:noFill/>
          <a:ln>
            <a:noFill/>
          </a:ln>
        </p:spPr>
      </p:pic>
      <p:sp>
        <p:nvSpPr>
          <p:cNvPr id="535" name="Google Shape;535;p24"/>
          <p:cNvSpPr txBox="1"/>
          <p:nvPr/>
        </p:nvSpPr>
        <p:spPr>
          <a:xfrm>
            <a:off x="4713550" y="940200"/>
            <a:ext cx="3731400" cy="32631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50000"/>
              </a:lnSpc>
              <a:spcBef>
                <a:spcPts val="0"/>
              </a:spcBef>
              <a:spcAft>
                <a:spcPts val="0"/>
              </a:spcAft>
              <a:buClr>
                <a:schemeClr val="lt1"/>
              </a:buClr>
              <a:buSzPts val="1800"/>
              <a:buFont typeface="Calibri"/>
              <a:buChar char="●"/>
            </a:pPr>
            <a:r>
              <a:rPr b="1" i="0" lang="en" sz="1800" u="none" cap="none" strike="noStrike">
                <a:solidFill>
                  <a:schemeClr val="lt1"/>
                </a:solidFill>
                <a:latin typeface="Calibri"/>
                <a:ea typeface="Calibri"/>
                <a:cs typeface="Calibri"/>
                <a:sym typeface="Calibri"/>
              </a:rPr>
              <a:t>Decision Tree</a:t>
            </a:r>
            <a:endParaRPr b="1" i="0" sz="1800" u="none" cap="none" strike="noStrike">
              <a:solidFill>
                <a:schemeClr val="lt1"/>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	- Easy to use and understand</a:t>
            </a:r>
            <a:endParaRPr b="0" i="0" sz="1400" u="none" cap="none" strike="noStrike">
              <a:solidFill>
                <a:schemeClr val="lt1"/>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	- Works well for non-linear classification</a:t>
            </a:r>
            <a:endParaRPr b="0" i="0" sz="1400" u="none" cap="none" strike="noStrike">
              <a:solidFill>
                <a:schemeClr val="lt1"/>
              </a:solidFill>
              <a:latin typeface="Calibri"/>
              <a:ea typeface="Calibri"/>
              <a:cs typeface="Calibri"/>
              <a:sym typeface="Calibri"/>
            </a:endParaRPr>
          </a:p>
          <a:p>
            <a:pPr indent="-342900" lvl="0" marL="457200" marR="0" rtl="0" algn="l">
              <a:lnSpc>
                <a:spcPct val="150000"/>
              </a:lnSpc>
              <a:spcBef>
                <a:spcPts val="0"/>
              </a:spcBef>
              <a:spcAft>
                <a:spcPts val="0"/>
              </a:spcAft>
              <a:buClr>
                <a:schemeClr val="lt1"/>
              </a:buClr>
              <a:buSzPts val="1800"/>
              <a:buFont typeface="Calibri"/>
              <a:buChar char="●"/>
            </a:pPr>
            <a:r>
              <a:rPr b="1" i="0" lang="en" sz="1800" u="none" cap="none" strike="noStrike">
                <a:solidFill>
                  <a:schemeClr val="lt1"/>
                </a:solidFill>
                <a:latin typeface="Calibri"/>
                <a:ea typeface="Calibri"/>
                <a:cs typeface="Calibri"/>
                <a:sym typeface="Calibri"/>
              </a:rPr>
              <a:t>Random Forest</a:t>
            </a:r>
            <a:endParaRPr b="1" i="0" sz="1800" u="none" cap="none" strike="noStrike">
              <a:solidFill>
                <a:schemeClr val="lt1"/>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	- Limit overfitting </a:t>
            </a:r>
            <a:endParaRPr b="0" i="0" sz="1400" u="none" cap="none" strike="noStrike">
              <a:solidFill>
                <a:schemeClr val="lt1"/>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	- Reduce variance</a:t>
            </a:r>
            <a:endParaRPr b="0" i="0" sz="1400" u="none" cap="none" strike="noStrike">
              <a:solidFill>
                <a:schemeClr val="lt1"/>
              </a:solidFill>
              <a:latin typeface="Calibri"/>
              <a:ea typeface="Calibri"/>
              <a:cs typeface="Calibri"/>
              <a:sym typeface="Calibri"/>
            </a:endParaRPr>
          </a:p>
          <a:p>
            <a:pPr indent="-342900" lvl="0" marL="457200" marR="0" rtl="0" algn="l">
              <a:lnSpc>
                <a:spcPct val="150000"/>
              </a:lnSpc>
              <a:spcBef>
                <a:spcPts val="0"/>
              </a:spcBef>
              <a:spcAft>
                <a:spcPts val="0"/>
              </a:spcAft>
              <a:buClr>
                <a:schemeClr val="lt1"/>
              </a:buClr>
              <a:buSzPts val="1800"/>
              <a:buFont typeface="Calibri"/>
              <a:buChar char="●"/>
            </a:pPr>
            <a:r>
              <a:rPr b="1" i="0" lang="en" sz="1800" u="none" cap="none" strike="noStrike">
                <a:solidFill>
                  <a:schemeClr val="lt1"/>
                </a:solidFill>
                <a:latin typeface="Calibri"/>
                <a:ea typeface="Calibri"/>
                <a:cs typeface="Calibri"/>
                <a:sym typeface="Calibri"/>
              </a:rPr>
              <a:t>Gradient Boosting</a:t>
            </a:r>
            <a:endParaRPr b="1" i="0" sz="1800" u="none" cap="none" strike="noStrike">
              <a:solidFill>
                <a:schemeClr val="lt1"/>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	- Lots of flexibility </a:t>
            </a:r>
            <a:endParaRPr b="0" i="0" sz="1400" u="none" cap="none" strike="noStrike">
              <a:solidFill>
                <a:schemeClr val="lt1"/>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	- Performs well with unbalanced data</a:t>
            </a:r>
            <a:endParaRPr b="0" i="0" sz="1400" u="none" cap="none" strike="noStrike">
              <a:solidFill>
                <a:schemeClr val="lt1"/>
              </a:solidFill>
              <a:latin typeface="Calibri"/>
              <a:ea typeface="Calibri"/>
              <a:cs typeface="Calibri"/>
              <a:sym typeface="Calibri"/>
            </a:endParaRPr>
          </a:p>
        </p:txBody>
      </p:sp>
      <p:sp>
        <p:nvSpPr>
          <p:cNvPr id="536" name="Google Shape;536;p2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82A"/>
        </a:solidFill>
      </p:bgPr>
    </p:bg>
    <p:spTree>
      <p:nvGrpSpPr>
        <p:cNvPr id="540" name="Shape 540"/>
        <p:cNvGrpSpPr/>
        <p:nvPr/>
      </p:nvGrpSpPr>
      <p:grpSpPr>
        <a:xfrm>
          <a:off x="0" y="0"/>
          <a:ext cx="0" cy="0"/>
          <a:chOff x="0" y="0"/>
          <a:chExt cx="0" cy="0"/>
        </a:xfrm>
      </p:grpSpPr>
      <p:sp>
        <p:nvSpPr>
          <p:cNvPr id="541" name="Google Shape;541;p25"/>
          <p:cNvSpPr txBox="1"/>
          <p:nvPr/>
        </p:nvSpPr>
        <p:spPr>
          <a:xfrm>
            <a:off x="330402" y="390600"/>
            <a:ext cx="6179400" cy="408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FFFFFF"/>
                </a:solidFill>
                <a:latin typeface="Times New Roman"/>
                <a:ea typeface="Times New Roman"/>
                <a:cs typeface="Times New Roman"/>
                <a:sym typeface="Times New Roman"/>
              </a:rPr>
              <a:t>Modeling challenges: Solve unbalanced datasets</a:t>
            </a:r>
            <a:endParaRPr b="1" i="0" sz="2200" u="none" cap="none" strike="noStrike">
              <a:solidFill>
                <a:srgbClr val="FFFFFF"/>
              </a:solidFill>
              <a:latin typeface="Times New Roman"/>
              <a:ea typeface="Times New Roman"/>
              <a:cs typeface="Times New Roman"/>
              <a:sym typeface="Times New Roman"/>
            </a:endParaRPr>
          </a:p>
        </p:txBody>
      </p:sp>
      <p:sp>
        <p:nvSpPr>
          <p:cNvPr id="542" name="Google Shape;542;p25"/>
          <p:cNvSpPr txBox="1"/>
          <p:nvPr/>
        </p:nvSpPr>
        <p:spPr>
          <a:xfrm>
            <a:off x="330400" y="4009425"/>
            <a:ext cx="8358300" cy="642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nvGrpSpPr>
          <p:cNvPr id="543" name="Google Shape;543;p25"/>
          <p:cNvGrpSpPr/>
          <p:nvPr/>
        </p:nvGrpSpPr>
        <p:grpSpPr>
          <a:xfrm>
            <a:off x="-98650" y="1308875"/>
            <a:ext cx="9090257" cy="2742400"/>
            <a:chOff x="-204825" y="703925"/>
            <a:chExt cx="9090257" cy="2742400"/>
          </a:xfrm>
        </p:grpSpPr>
        <p:pic>
          <p:nvPicPr>
            <p:cNvPr id="544" name="Google Shape;544;p25"/>
            <p:cNvPicPr preferRelativeResize="0"/>
            <p:nvPr/>
          </p:nvPicPr>
          <p:blipFill rotWithShape="1">
            <a:blip r:embed="rId3">
              <a:alphaModFix/>
            </a:blip>
            <a:srcRect b="0" l="0" r="0" t="0"/>
            <a:stretch/>
          </p:blipFill>
          <p:spPr>
            <a:xfrm>
              <a:off x="4889350" y="703925"/>
              <a:ext cx="3996082" cy="2742400"/>
            </a:xfrm>
            <a:prstGeom prst="rect">
              <a:avLst/>
            </a:prstGeom>
            <a:noFill/>
            <a:ln>
              <a:noFill/>
            </a:ln>
          </p:spPr>
        </p:pic>
        <p:pic>
          <p:nvPicPr>
            <p:cNvPr id="545" name="Google Shape;545;p25"/>
            <p:cNvPicPr preferRelativeResize="0"/>
            <p:nvPr/>
          </p:nvPicPr>
          <p:blipFill rotWithShape="1">
            <a:blip r:embed="rId4">
              <a:alphaModFix/>
            </a:blip>
            <a:srcRect b="0" l="0" r="0" t="0"/>
            <a:stretch/>
          </p:blipFill>
          <p:spPr>
            <a:xfrm>
              <a:off x="213249" y="703925"/>
              <a:ext cx="4395640" cy="2742400"/>
            </a:xfrm>
            <a:prstGeom prst="rect">
              <a:avLst/>
            </a:prstGeom>
            <a:noFill/>
            <a:ln>
              <a:noFill/>
            </a:ln>
          </p:spPr>
        </p:pic>
        <p:sp>
          <p:nvSpPr>
            <p:cNvPr id="546" name="Google Shape;546;p25"/>
            <p:cNvSpPr txBox="1"/>
            <p:nvPr/>
          </p:nvSpPr>
          <p:spPr>
            <a:xfrm>
              <a:off x="517925" y="2218013"/>
              <a:ext cx="3214800" cy="600300"/>
            </a:xfrm>
            <a:prstGeom prst="rect">
              <a:avLst/>
            </a:prstGeom>
            <a:noFill/>
            <a:ln>
              <a:noFill/>
            </a:ln>
          </p:spPr>
          <p:txBody>
            <a:bodyPr anchorCtr="0" anchor="t" bIns="91425" lIns="91425" spcFirstLastPara="1" rIns="91425" wrap="square" tIns="91425">
              <a:spAutoFit/>
            </a:bodyPr>
            <a:lstStyle/>
            <a:p>
              <a:pPr indent="0" lvl="0" marL="1371600" marR="0" rtl="0" algn="l">
                <a:lnSpc>
                  <a:spcPct val="100000"/>
                </a:lnSpc>
                <a:spcBef>
                  <a:spcPts val="0"/>
                </a:spcBef>
                <a:spcAft>
                  <a:spcPts val="0"/>
                </a:spcAft>
                <a:buClr>
                  <a:srgbClr val="000000"/>
                </a:buClr>
                <a:buSzPts val="2700"/>
                <a:buFont typeface="Arial"/>
                <a:buNone/>
              </a:pPr>
              <a:r>
                <a:rPr b="0" i="0" lang="en" sz="2700" u="none" cap="none" strike="noStrike">
                  <a:solidFill>
                    <a:schemeClr val="lt1"/>
                  </a:solidFill>
                  <a:latin typeface="Calibri"/>
                  <a:ea typeface="Calibri"/>
                  <a:cs typeface="Calibri"/>
                  <a:sym typeface="Calibri"/>
                </a:rPr>
                <a:t>93.87%</a:t>
              </a:r>
              <a:r>
                <a:rPr b="0" i="0" lang="en" sz="1800" u="none" cap="none" strike="noStrike">
                  <a:solidFill>
                    <a:schemeClr val="lt1"/>
                  </a:solidFill>
                  <a:latin typeface="Calibri"/>
                  <a:ea typeface="Calibri"/>
                  <a:cs typeface="Calibri"/>
                  <a:sym typeface="Calibri"/>
                </a:rPr>
                <a:t>  </a:t>
              </a:r>
              <a:endParaRPr b="0" i="0" sz="1800" u="none" cap="none" strike="noStrike">
                <a:solidFill>
                  <a:schemeClr val="lt1"/>
                </a:solidFill>
                <a:latin typeface="Calibri"/>
                <a:ea typeface="Calibri"/>
                <a:cs typeface="Calibri"/>
                <a:sym typeface="Calibri"/>
              </a:endParaRPr>
            </a:p>
          </p:txBody>
        </p:sp>
        <p:sp>
          <p:nvSpPr>
            <p:cNvPr id="547" name="Google Shape;547;p25"/>
            <p:cNvSpPr txBox="1"/>
            <p:nvPr/>
          </p:nvSpPr>
          <p:spPr>
            <a:xfrm>
              <a:off x="-204825" y="1182738"/>
              <a:ext cx="3214800" cy="600300"/>
            </a:xfrm>
            <a:prstGeom prst="rect">
              <a:avLst/>
            </a:prstGeom>
            <a:noFill/>
            <a:ln>
              <a:noFill/>
            </a:ln>
          </p:spPr>
          <p:txBody>
            <a:bodyPr anchorCtr="0" anchor="t" bIns="91425" lIns="91425" spcFirstLastPara="1" rIns="91425" wrap="square" tIns="91425">
              <a:spAutoFit/>
            </a:bodyPr>
            <a:lstStyle/>
            <a:p>
              <a:pPr indent="0" lvl="0" marL="1371600" marR="0" rtl="0" algn="l">
                <a:lnSpc>
                  <a:spcPct val="100000"/>
                </a:lnSpc>
                <a:spcBef>
                  <a:spcPts val="0"/>
                </a:spcBef>
                <a:spcAft>
                  <a:spcPts val="0"/>
                </a:spcAft>
                <a:buClr>
                  <a:srgbClr val="000000"/>
                </a:buClr>
                <a:buSzPts val="2700"/>
                <a:buFont typeface="Arial"/>
                <a:buNone/>
              </a:pPr>
              <a:r>
                <a:rPr b="0" i="0" lang="en" sz="2700" u="none" cap="none" strike="noStrike">
                  <a:solidFill>
                    <a:srgbClr val="980000"/>
                  </a:solidFill>
                  <a:latin typeface="Calibri"/>
                  <a:ea typeface="Calibri"/>
                  <a:cs typeface="Calibri"/>
                  <a:sym typeface="Calibri"/>
                </a:rPr>
                <a:t>6.13%</a:t>
              </a:r>
              <a:r>
                <a:rPr b="0" i="0" lang="en" sz="1800" u="none" cap="none" strike="noStrike">
                  <a:solidFill>
                    <a:srgbClr val="980000"/>
                  </a:solidFill>
                  <a:latin typeface="Calibri"/>
                  <a:ea typeface="Calibri"/>
                  <a:cs typeface="Calibri"/>
                  <a:sym typeface="Calibri"/>
                </a:rPr>
                <a:t>  </a:t>
              </a:r>
              <a:endParaRPr b="0" i="0" sz="1800" u="none" cap="none" strike="noStrike">
                <a:solidFill>
                  <a:srgbClr val="980000"/>
                </a:solidFill>
                <a:latin typeface="Calibri"/>
                <a:ea typeface="Calibri"/>
                <a:cs typeface="Calibri"/>
                <a:sym typeface="Calibri"/>
              </a:endParaRPr>
            </a:p>
          </p:txBody>
        </p:sp>
      </p:grpSp>
      <p:sp>
        <p:nvSpPr>
          <p:cNvPr id="548" name="Google Shape;548;p2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pic>
        <p:nvPicPr>
          <p:cNvPr id="549" name="Google Shape;549;p25"/>
          <p:cNvPicPr preferRelativeResize="0"/>
          <p:nvPr/>
        </p:nvPicPr>
        <p:blipFill rotWithShape="1">
          <a:blip r:embed="rId5">
            <a:alphaModFix/>
          </a:blip>
          <a:srcRect b="0" l="0" r="0" t="0"/>
          <a:stretch/>
        </p:blipFill>
        <p:spPr>
          <a:xfrm>
            <a:off x="152413" y="4704351"/>
            <a:ext cx="8839197" cy="43915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82A"/>
        </a:solidFill>
      </p:bgPr>
    </p:bg>
    <p:spTree>
      <p:nvGrpSpPr>
        <p:cNvPr id="553" name="Shape 553"/>
        <p:cNvGrpSpPr/>
        <p:nvPr/>
      </p:nvGrpSpPr>
      <p:grpSpPr>
        <a:xfrm>
          <a:off x="0" y="0"/>
          <a:ext cx="0" cy="0"/>
          <a:chOff x="0" y="0"/>
          <a:chExt cx="0" cy="0"/>
        </a:xfrm>
      </p:grpSpPr>
      <p:sp>
        <p:nvSpPr>
          <p:cNvPr id="554" name="Google Shape;554;p26"/>
          <p:cNvSpPr txBox="1"/>
          <p:nvPr/>
        </p:nvSpPr>
        <p:spPr>
          <a:xfrm>
            <a:off x="252079" y="140575"/>
            <a:ext cx="3572700" cy="408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FFFFFF"/>
                </a:solidFill>
                <a:latin typeface="Times New Roman"/>
                <a:ea typeface="Times New Roman"/>
                <a:cs typeface="Times New Roman"/>
                <a:sym typeface="Times New Roman"/>
              </a:rPr>
              <a:t>Final decisions about model</a:t>
            </a:r>
            <a:endParaRPr b="1" i="0" sz="2200" u="none" cap="none" strike="noStrike">
              <a:solidFill>
                <a:srgbClr val="FFFFFF"/>
              </a:solidFill>
              <a:latin typeface="Times New Roman"/>
              <a:ea typeface="Times New Roman"/>
              <a:cs typeface="Times New Roman"/>
              <a:sym typeface="Times New Roman"/>
            </a:endParaRPr>
          </a:p>
        </p:txBody>
      </p:sp>
      <p:sp>
        <p:nvSpPr>
          <p:cNvPr id="555" name="Google Shape;555;p26"/>
          <p:cNvSpPr txBox="1"/>
          <p:nvPr/>
        </p:nvSpPr>
        <p:spPr>
          <a:xfrm>
            <a:off x="330400" y="4009425"/>
            <a:ext cx="8358300" cy="642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aphicFrame>
        <p:nvGraphicFramePr>
          <p:cNvPr id="556" name="Google Shape;556;p26"/>
          <p:cNvGraphicFramePr/>
          <p:nvPr/>
        </p:nvGraphicFramePr>
        <p:xfrm>
          <a:off x="786163" y="668297"/>
          <a:ext cx="3000000" cy="3000000"/>
        </p:xfrm>
        <a:graphic>
          <a:graphicData uri="http://schemas.openxmlformats.org/drawingml/2006/table">
            <a:tbl>
              <a:tblPr>
                <a:noFill/>
                <a:tableStyleId>{49C37BD8-253D-4621-8FB1-F6CE8BB5C295}</a:tableStyleId>
              </a:tblPr>
              <a:tblGrid>
                <a:gridCol w="1704550"/>
                <a:gridCol w="1173425"/>
                <a:gridCol w="1173425"/>
                <a:gridCol w="1173425"/>
                <a:gridCol w="1173425"/>
                <a:gridCol w="1173425"/>
              </a:tblGrid>
              <a:tr h="64525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rPr>
                        <a:t>Model</a:t>
                      </a:r>
                      <a:endParaRPr sz="1400" u="none" cap="none" strike="noStrike">
                        <a:solidFill>
                          <a:srgbClr val="FFFFFF"/>
                        </a:solidFill>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rPr>
                        <a:t>Training Accuracy</a:t>
                      </a:r>
                      <a:endParaRPr sz="1400" u="none" cap="none" strike="noStrike">
                        <a:solidFill>
                          <a:srgbClr val="FFFFFF"/>
                        </a:solidFill>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rPr>
                        <a:t>Test Accuracy</a:t>
                      </a:r>
                      <a:endParaRPr sz="1400" u="none" cap="none" strike="noStrike">
                        <a:solidFill>
                          <a:srgbClr val="FFFFFF"/>
                        </a:solidFill>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rPr>
                        <a:t>CV</a:t>
                      </a:r>
                      <a:endParaRPr sz="1400" u="none" cap="none" strike="noStrike">
                        <a:solidFill>
                          <a:srgbClr val="FFFFFF"/>
                        </a:solidFill>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rPr>
                        <a:t>F-Score</a:t>
                      </a:r>
                      <a:endParaRPr sz="1400" u="none" cap="none" strike="noStrike">
                        <a:solidFill>
                          <a:srgbClr val="FFFFFF"/>
                        </a:solidFill>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rPr>
                        <a:t>AUC</a:t>
                      </a:r>
                      <a:endParaRPr sz="1400" u="none" cap="none" strike="noStrike">
                        <a:solidFill>
                          <a:srgbClr val="FFFFFF"/>
                        </a:solidFill>
                      </a:endParaRPr>
                    </a:p>
                  </a:txBody>
                  <a:tcPr marT="91425" marB="91425" marR="91425" marL="91425" anchor="ctr"/>
                </a:tc>
              </a:tr>
              <a:tr h="4194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rPr>
                        <a:t>Decision Tree</a:t>
                      </a:r>
                      <a:endParaRPr sz="1400" u="none" cap="none" strike="noStrike">
                        <a:solidFill>
                          <a:srgbClr val="FFFFFF"/>
                        </a:solidFill>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rPr>
                        <a:t>0.948</a:t>
                      </a:r>
                      <a:endParaRPr sz="1400" u="none" cap="none" strike="noStrike">
                        <a:solidFill>
                          <a:srgbClr val="FFFFFF"/>
                        </a:solidFill>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rPr>
                        <a:t>0.866</a:t>
                      </a:r>
                      <a:endParaRPr sz="1400" u="none" cap="none" strike="noStrike">
                        <a:solidFill>
                          <a:srgbClr val="FFFFFF"/>
                        </a:solidFill>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rPr>
                        <a:t>0.904</a:t>
                      </a:r>
                      <a:endParaRPr sz="1400" u="none" cap="none" strike="noStrike">
                        <a:solidFill>
                          <a:srgbClr val="FFFFFF"/>
                        </a:solidFill>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rPr>
                        <a:t>0.927</a:t>
                      </a:r>
                      <a:endParaRPr sz="1400" u="none" cap="none" strike="noStrike">
                        <a:solidFill>
                          <a:srgbClr val="FFFFFF"/>
                        </a:solidFill>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rPr>
                        <a:t>0.64</a:t>
                      </a:r>
                      <a:endParaRPr sz="1400" u="none" cap="none" strike="noStrike">
                        <a:solidFill>
                          <a:srgbClr val="FFFFFF"/>
                        </a:solidFill>
                      </a:endParaRPr>
                    </a:p>
                  </a:txBody>
                  <a:tcPr marT="91425" marB="91425" marR="91425" marL="91425" anchor="ctr"/>
                </a:tc>
              </a:tr>
              <a:tr h="4194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rPr>
                        <a:t>Random Forest</a:t>
                      </a:r>
                      <a:endParaRPr sz="1400" u="none" cap="none" strike="noStrike">
                        <a:solidFill>
                          <a:srgbClr val="FFFFFF"/>
                        </a:solidFill>
                      </a:endParaRPr>
                    </a:p>
                  </a:txBody>
                  <a:tcPr marT="91425" marB="91425" marR="91425" marL="91425" anchor="ctr">
                    <a:solidFill>
                      <a:srgbClr val="6AA84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rPr>
                        <a:t>0.948</a:t>
                      </a:r>
                      <a:endParaRPr sz="1400" u="none" cap="none" strike="noStrike">
                        <a:solidFill>
                          <a:srgbClr val="FFFFFF"/>
                        </a:solidFill>
                      </a:endParaRPr>
                    </a:p>
                  </a:txBody>
                  <a:tcPr marT="91425" marB="91425" marR="91425" marL="91425" anchor="ctr">
                    <a:solidFill>
                      <a:srgbClr val="6AA84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rPr>
                        <a:t>0.872</a:t>
                      </a:r>
                      <a:endParaRPr sz="1400" u="none" cap="none" strike="noStrike">
                        <a:solidFill>
                          <a:srgbClr val="FFFFFF"/>
                        </a:solidFill>
                      </a:endParaRPr>
                    </a:p>
                  </a:txBody>
                  <a:tcPr marT="91425" marB="91425" marR="91425" marL="91425" anchor="ctr">
                    <a:solidFill>
                      <a:srgbClr val="6AA84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rPr>
                        <a:t>0.907</a:t>
                      </a:r>
                      <a:endParaRPr sz="1400" u="none" cap="none" strike="noStrike">
                        <a:solidFill>
                          <a:srgbClr val="FFFFFF"/>
                        </a:solidFill>
                      </a:endParaRPr>
                    </a:p>
                  </a:txBody>
                  <a:tcPr marT="91425" marB="91425" marR="91425" marL="91425" anchor="ctr">
                    <a:solidFill>
                      <a:srgbClr val="6AA84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rPr>
                        <a:t>0.931</a:t>
                      </a:r>
                      <a:endParaRPr sz="1400" u="none" cap="none" strike="noStrike">
                        <a:solidFill>
                          <a:srgbClr val="FFFFFF"/>
                        </a:solidFill>
                      </a:endParaRPr>
                    </a:p>
                  </a:txBody>
                  <a:tcPr marT="91425" marB="91425" marR="91425" marL="91425" anchor="ctr">
                    <a:solidFill>
                      <a:srgbClr val="6AA84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rPr>
                        <a:t>0.69</a:t>
                      </a:r>
                      <a:endParaRPr sz="1400" u="none" cap="none" strike="noStrike">
                        <a:solidFill>
                          <a:srgbClr val="FFFFFF"/>
                        </a:solidFill>
                      </a:endParaRPr>
                    </a:p>
                  </a:txBody>
                  <a:tcPr marT="91425" marB="91425" marR="91425" marL="91425" anchor="ctr">
                    <a:solidFill>
                      <a:srgbClr val="6AA84F"/>
                    </a:solidFill>
                  </a:tcPr>
                </a:tc>
              </a:tr>
              <a:tr h="4194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rPr>
                        <a:t>Gradient Boosting</a:t>
                      </a:r>
                      <a:endParaRPr sz="1400" u="none" cap="none" strike="noStrike">
                        <a:solidFill>
                          <a:srgbClr val="FFFFFF"/>
                        </a:solidFill>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rPr>
                        <a:t>0.771</a:t>
                      </a:r>
                      <a:endParaRPr sz="1400" u="none" cap="none" strike="noStrike">
                        <a:solidFill>
                          <a:srgbClr val="FFFFFF"/>
                        </a:solidFill>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rPr>
                        <a:t>0.764</a:t>
                      </a:r>
                      <a:endParaRPr sz="1400" u="none" cap="none" strike="noStrike">
                        <a:solidFill>
                          <a:srgbClr val="FFFFFF"/>
                        </a:solidFill>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rPr>
                        <a:t>0.771</a:t>
                      </a:r>
                      <a:endParaRPr sz="1400" u="none" cap="none" strike="noStrike">
                        <a:solidFill>
                          <a:srgbClr val="FFFFFF"/>
                        </a:solidFill>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rPr>
                        <a:t>0.863</a:t>
                      </a:r>
                      <a:endParaRPr sz="1400" u="none" cap="none" strike="noStrike">
                        <a:solidFill>
                          <a:srgbClr val="FFFFFF"/>
                        </a:solidFill>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rPr>
                        <a:t>0.75</a:t>
                      </a:r>
                      <a:endParaRPr sz="1400" u="none" cap="none" strike="noStrike">
                        <a:solidFill>
                          <a:srgbClr val="FFFFFF"/>
                        </a:solidFill>
                      </a:endParaRPr>
                    </a:p>
                  </a:txBody>
                  <a:tcPr marT="91425" marB="91425" marR="91425" marL="91425" anchor="ctr"/>
                </a:tc>
              </a:tr>
            </a:tbl>
          </a:graphicData>
        </a:graphic>
      </p:graphicFrame>
      <p:pic>
        <p:nvPicPr>
          <p:cNvPr id="557" name="Google Shape;557;p26"/>
          <p:cNvPicPr preferRelativeResize="0"/>
          <p:nvPr/>
        </p:nvPicPr>
        <p:blipFill rotWithShape="1">
          <a:blip r:embed="rId3">
            <a:alphaModFix/>
          </a:blip>
          <a:srcRect b="0" l="0" r="0" t="0"/>
          <a:stretch/>
        </p:blipFill>
        <p:spPr>
          <a:xfrm>
            <a:off x="786175" y="2942413"/>
            <a:ext cx="2299326" cy="1527875"/>
          </a:xfrm>
          <a:prstGeom prst="rect">
            <a:avLst/>
          </a:prstGeom>
          <a:noFill/>
          <a:ln>
            <a:noFill/>
          </a:ln>
        </p:spPr>
      </p:pic>
      <p:pic>
        <p:nvPicPr>
          <p:cNvPr id="558" name="Google Shape;558;p26"/>
          <p:cNvPicPr preferRelativeResize="0"/>
          <p:nvPr/>
        </p:nvPicPr>
        <p:blipFill rotWithShape="1">
          <a:blip r:embed="rId4">
            <a:alphaModFix/>
          </a:blip>
          <a:srcRect b="0" l="0" r="0" t="0"/>
          <a:stretch/>
        </p:blipFill>
        <p:spPr>
          <a:xfrm>
            <a:off x="3423875" y="2942412"/>
            <a:ext cx="2372914" cy="1527875"/>
          </a:xfrm>
          <a:prstGeom prst="rect">
            <a:avLst/>
          </a:prstGeom>
          <a:noFill/>
          <a:ln>
            <a:noFill/>
          </a:ln>
        </p:spPr>
      </p:pic>
      <p:pic>
        <p:nvPicPr>
          <p:cNvPr id="559" name="Google Shape;559;p26"/>
          <p:cNvPicPr preferRelativeResize="0"/>
          <p:nvPr/>
        </p:nvPicPr>
        <p:blipFill rotWithShape="1">
          <a:blip r:embed="rId5">
            <a:alphaModFix/>
          </a:blip>
          <a:srcRect b="0" l="0" r="0" t="0"/>
          <a:stretch/>
        </p:blipFill>
        <p:spPr>
          <a:xfrm>
            <a:off x="6135150" y="2942425"/>
            <a:ext cx="2222695" cy="1527875"/>
          </a:xfrm>
          <a:prstGeom prst="rect">
            <a:avLst/>
          </a:prstGeom>
          <a:noFill/>
          <a:ln>
            <a:noFill/>
          </a:ln>
        </p:spPr>
      </p:pic>
      <p:sp>
        <p:nvSpPr>
          <p:cNvPr id="560" name="Google Shape;560;p2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pic>
        <p:nvPicPr>
          <p:cNvPr id="561" name="Google Shape;561;p26"/>
          <p:cNvPicPr preferRelativeResize="0"/>
          <p:nvPr/>
        </p:nvPicPr>
        <p:blipFill rotWithShape="1">
          <a:blip r:embed="rId6">
            <a:alphaModFix/>
          </a:blip>
          <a:srcRect b="0" l="0" r="0" t="0"/>
          <a:stretch/>
        </p:blipFill>
        <p:spPr>
          <a:xfrm>
            <a:off x="152413" y="4704351"/>
            <a:ext cx="8839197" cy="43915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82A"/>
        </a:solidFill>
      </p:bgPr>
    </p:bg>
    <p:spTree>
      <p:nvGrpSpPr>
        <p:cNvPr id="565" name="Shape 565"/>
        <p:cNvGrpSpPr/>
        <p:nvPr/>
      </p:nvGrpSpPr>
      <p:grpSpPr>
        <a:xfrm>
          <a:off x="0" y="0"/>
          <a:ext cx="0" cy="0"/>
          <a:chOff x="0" y="0"/>
          <a:chExt cx="0" cy="0"/>
        </a:xfrm>
      </p:grpSpPr>
      <p:sp>
        <p:nvSpPr>
          <p:cNvPr id="566" name="Google Shape;566;p27"/>
          <p:cNvSpPr txBox="1"/>
          <p:nvPr/>
        </p:nvSpPr>
        <p:spPr>
          <a:xfrm>
            <a:off x="252077" y="140575"/>
            <a:ext cx="5947200" cy="408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FFFFFF"/>
                </a:solidFill>
                <a:latin typeface="Times New Roman"/>
                <a:ea typeface="Times New Roman"/>
                <a:cs typeface="Times New Roman"/>
                <a:sym typeface="Times New Roman"/>
              </a:rPr>
              <a:t>Feature Importance &amp; Model Prediction Result</a:t>
            </a:r>
            <a:endParaRPr b="1" i="0" sz="2200" u="none" cap="none" strike="noStrike">
              <a:solidFill>
                <a:srgbClr val="FFFFFF"/>
              </a:solidFill>
              <a:latin typeface="Times New Roman"/>
              <a:ea typeface="Times New Roman"/>
              <a:cs typeface="Times New Roman"/>
              <a:sym typeface="Times New Roman"/>
            </a:endParaRPr>
          </a:p>
        </p:txBody>
      </p:sp>
      <p:sp>
        <p:nvSpPr>
          <p:cNvPr id="567" name="Google Shape;567;p27"/>
          <p:cNvSpPr txBox="1"/>
          <p:nvPr/>
        </p:nvSpPr>
        <p:spPr>
          <a:xfrm>
            <a:off x="330400" y="3963400"/>
            <a:ext cx="8358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68" name="Google Shape;568;p27"/>
          <p:cNvSpPr txBox="1"/>
          <p:nvPr/>
        </p:nvSpPr>
        <p:spPr>
          <a:xfrm>
            <a:off x="3858425" y="540550"/>
            <a:ext cx="4741200" cy="193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FFFFFF"/>
                </a:solidFill>
                <a:latin typeface="Times New Roman"/>
                <a:ea typeface="Times New Roman"/>
                <a:cs typeface="Times New Roman"/>
                <a:sym typeface="Times New Roman"/>
              </a:rPr>
              <a:t>Most important Features for H1B Case Status:</a:t>
            </a:r>
            <a:endParaRPr b="1" i="0" sz="1600" u="none" cap="none" strike="noStrike">
              <a:solidFill>
                <a:srgbClr val="FFFFFF"/>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FFFFFF"/>
              </a:buClr>
              <a:buSzPts val="1400"/>
              <a:buFont typeface="Times New Roman"/>
              <a:buChar char="●"/>
            </a:pPr>
            <a:r>
              <a:rPr b="0" i="0" lang="en" sz="1400" u="none" cap="none" strike="noStrike">
                <a:solidFill>
                  <a:srgbClr val="FFFFFF"/>
                </a:solidFill>
                <a:latin typeface="Times New Roman"/>
                <a:ea typeface="Times New Roman"/>
                <a:cs typeface="Times New Roman"/>
                <a:sym typeface="Times New Roman"/>
              </a:rPr>
              <a:t>Prevailing Wage : average wage paid to similarly employed workers in the requested occupation in the area of intended</a:t>
            </a:r>
            <a:endParaRPr b="0" i="0" sz="1400" u="none" cap="none" strike="noStrike">
              <a:solidFill>
                <a:srgbClr val="FFFFFF"/>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FFFFFF"/>
              </a:buClr>
              <a:buSzPts val="1400"/>
              <a:buFont typeface="Times New Roman"/>
              <a:buChar char="●"/>
            </a:pPr>
            <a:r>
              <a:rPr b="0" i="0" lang="en" sz="1400" u="none" cap="none" strike="noStrike">
                <a:solidFill>
                  <a:srgbClr val="FFFFFF"/>
                </a:solidFill>
                <a:latin typeface="Times New Roman"/>
                <a:ea typeface="Times New Roman"/>
                <a:cs typeface="Times New Roman"/>
                <a:sym typeface="Times New Roman"/>
              </a:rPr>
              <a:t>Employers </a:t>
            </a:r>
            <a:endParaRPr b="0" i="0" sz="1400" u="none" cap="none" strike="noStrike">
              <a:solidFill>
                <a:srgbClr val="FFFFFF"/>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FFFFFF"/>
              </a:buClr>
              <a:buSzPts val="1400"/>
              <a:buFont typeface="Times New Roman"/>
              <a:buChar char="●"/>
            </a:pPr>
            <a:r>
              <a:rPr b="0" i="0" lang="en" sz="1400" u="none" cap="none" strike="noStrike">
                <a:solidFill>
                  <a:srgbClr val="FFFFFF"/>
                </a:solidFill>
                <a:latin typeface="Times New Roman"/>
                <a:ea typeface="Times New Roman"/>
                <a:cs typeface="Times New Roman"/>
                <a:sym typeface="Times New Roman"/>
              </a:rPr>
              <a:t>Years</a:t>
            </a:r>
            <a:endParaRPr b="0" i="0" sz="1400" u="none" cap="none" strike="noStrike">
              <a:solidFill>
                <a:srgbClr val="FFFFFF"/>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FFFFFF"/>
              </a:buClr>
              <a:buSzPts val="1400"/>
              <a:buFont typeface="Times New Roman"/>
              <a:buChar char="●"/>
            </a:pPr>
            <a:r>
              <a:rPr b="0" i="0" lang="en" sz="1400" u="none" cap="none" strike="noStrike">
                <a:solidFill>
                  <a:srgbClr val="FFFFFF"/>
                </a:solidFill>
                <a:latin typeface="Times New Roman"/>
                <a:ea typeface="Times New Roman"/>
                <a:cs typeface="Times New Roman"/>
                <a:sym typeface="Times New Roman"/>
              </a:rPr>
              <a:t>Job Title</a:t>
            </a:r>
            <a:endParaRPr b="0" i="0" sz="1400" u="none" cap="none" strike="noStrike">
              <a:solidFill>
                <a:srgbClr val="FFFFFF"/>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FFFFFF"/>
              </a:buClr>
              <a:buSzPts val="1400"/>
              <a:buFont typeface="Times New Roman"/>
              <a:buChar char="●"/>
            </a:pPr>
            <a:r>
              <a:rPr b="0" i="0" lang="en" sz="1400" u="none" cap="none" strike="noStrike">
                <a:solidFill>
                  <a:srgbClr val="FFFFFF"/>
                </a:solidFill>
                <a:latin typeface="Times New Roman"/>
                <a:ea typeface="Times New Roman"/>
                <a:cs typeface="Times New Roman"/>
                <a:sym typeface="Times New Roman"/>
              </a:rPr>
              <a:t>Full / Part time position</a:t>
            </a:r>
            <a:endParaRPr b="0" i="0" sz="1400" u="none" cap="none" strike="noStrike">
              <a:solidFill>
                <a:srgbClr val="FFFFFF"/>
              </a:solidFill>
              <a:latin typeface="Times New Roman"/>
              <a:ea typeface="Times New Roman"/>
              <a:cs typeface="Times New Roman"/>
              <a:sym typeface="Times New Roman"/>
            </a:endParaRPr>
          </a:p>
        </p:txBody>
      </p:sp>
      <p:pic>
        <p:nvPicPr>
          <p:cNvPr id="569" name="Google Shape;569;p27"/>
          <p:cNvPicPr preferRelativeResize="0"/>
          <p:nvPr/>
        </p:nvPicPr>
        <p:blipFill rotWithShape="1">
          <a:blip r:embed="rId3">
            <a:alphaModFix/>
          </a:blip>
          <a:srcRect b="0" l="0" r="0" t="0"/>
          <a:stretch/>
        </p:blipFill>
        <p:spPr>
          <a:xfrm>
            <a:off x="252075" y="937611"/>
            <a:ext cx="3531339" cy="3217852"/>
          </a:xfrm>
          <a:prstGeom prst="rect">
            <a:avLst/>
          </a:prstGeom>
          <a:noFill/>
          <a:ln>
            <a:noFill/>
          </a:ln>
        </p:spPr>
      </p:pic>
      <p:sp>
        <p:nvSpPr>
          <p:cNvPr id="570" name="Google Shape;570;p27"/>
          <p:cNvSpPr txBox="1"/>
          <p:nvPr/>
        </p:nvSpPr>
        <p:spPr>
          <a:xfrm>
            <a:off x="2336825" y="864175"/>
            <a:ext cx="126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Prevailing Wage </a:t>
            </a:r>
            <a:endParaRPr b="0" i="0" sz="700" u="none" cap="none" strike="noStrike">
              <a:solidFill>
                <a:srgbClr val="000000"/>
              </a:solidFill>
              <a:latin typeface="Calibri"/>
              <a:ea typeface="Calibri"/>
              <a:cs typeface="Calibri"/>
              <a:sym typeface="Calibri"/>
            </a:endParaRPr>
          </a:p>
        </p:txBody>
      </p:sp>
      <p:sp>
        <p:nvSpPr>
          <p:cNvPr id="571" name="Google Shape;571;p27"/>
          <p:cNvSpPr txBox="1"/>
          <p:nvPr/>
        </p:nvSpPr>
        <p:spPr>
          <a:xfrm>
            <a:off x="2336825" y="998000"/>
            <a:ext cx="126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Job Title</a:t>
            </a:r>
            <a:endParaRPr b="0" i="0" sz="700" u="none" cap="none" strike="noStrike">
              <a:solidFill>
                <a:srgbClr val="000000"/>
              </a:solidFill>
              <a:latin typeface="Calibri"/>
              <a:ea typeface="Calibri"/>
              <a:cs typeface="Calibri"/>
              <a:sym typeface="Calibri"/>
            </a:endParaRPr>
          </a:p>
        </p:txBody>
      </p:sp>
      <p:sp>
        <p:nvSpPr>
          <p:cNvPr id="572" name="Google Shape;572;p27"/>
          <p:cNvSpPr txBox="1"/>
          <p:nvPr/>
        </p:nvSpPr>
        <p:spPr>
          <a:xfrm>
            <a:off x="2336825" y="1150900"/>
            <a:ext cx="126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Employers </a:t>
            </a:r>
            <a:endParaRPr b="0" i="0" sz="700" u="none" cap="none" strike="noStrike">
              <a:solidFill>
                <a:srgbClr val="000000"/>
              </a:solidFill>
              <a:latin typeface="Calibri"/>
              <a:ea typeface="Calibri"/>
              <a:cs typeface="Calibri"/>
              <a:sym typeface="Calibri"/>
            </a:endParaRPr>
          </a:p>
        </p:txBody>
      </p:sp>
      <p:sp>
        <p:nvSpPr>
          <p:cNvPr id="573" name="Google Shape;573;p27"/>
          <p:cNvSpPr txBox="1"/>
          <p:nvPr/>
        </p:nvSpPr>
        <p:spPr>
          <a:xfrm>
            <a:off x="2336825" y="1478550"/>
            <a:ext cx="126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Years </a:t>
            </a:r>
            <a:endParaRPr b="0" i="0" sz="700" u="none" cap="none" strike="noStrike">
              <a:solidFill>
                <a:srgbClr val="000000"/>
              </a:solidFill>
              <a:latin typeface="Calibri"/>
              <a:ea typeface="Calibri"/>
              <a:cs typeface="Calibri"/>
              <a:sym typeface="Calibri"/>
            </a:endParaRPr>
          </a:p>
        </p:txBody>
      </p:sp>
      <p:sp>
        <p:nvSpPr>
          <p:cNvPr id="574" name="Google Shape;574;p27"/>
          <p:cNvSpPr txBox="1"/>
          <p:nvPr/>
        </p:nvSpPr>
        <p:spPr>
          <a:xfrm>
            <a:off x="2336825" y="1325650"/>
            <a:ext cx="1521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F/ P time position</a:t>
            </a:r>
            <a:endParaRPr b="0" i="0" sz="1200" u="none" cap="none" strike="noStrike">
              <a:solidFill>
                <a:srgbClr val="000000"/>
              </a:solidFill>
              <a:latin typeface="Calibri"/>
              <a:ea typeface="Calibri"/>
              <a:cs typeface="Calibri"/>
              <a:sym typeface="Calibri"/>
            </a:endParaRPr>
          </a:p>
        </p:txBody>
      </p:sp>
      <p:pic>
        <p:nvPicPr>
          <p:cNvPr id="575" name="Google Shape;575;p27"/>
          <p:cNvPicPr preferRelativeResize="0"/>
          <p:nvPr/>
        </p:nvPicPr>
        <p:blipFill rotWithShape="1">
          <a:blip r:embed="rId4">
            <a:alphaModFix/>
          </a:blip>
          <a:srcRect b="0" l="0" r="0" t="0"/>
          <a:stretch/>
        </p:blipFill>
        <p:spPr>
          <a:xfrm>
            <a:off x="5477800" y="2480050"/>
            <a:ext cx="863025" cy="1885950"/>
          </a:xfrm>
          <a:prstGeom prst="rect">
            <a:avLst/>
          </a:prstGeom>
          <a:noFill/>
          <a:ln>
            <a:noFill/>
          </a:ln>
        </p:spPr>
      </p:pic>
      <p:pic>
        <p:nvPicPr>
          <p:cNvPr id="576" name="Google Shape;576;p27"/>
          <p:cNvPicPr preferRelativeResize="0"/>
          <p:nvPr/>
        </p:nvPicPr>
        <p:blipFill rotWithShape="1">
          <a:blip r:embed="rId5">
            <a:alphaModFix/>
          </a:blip>
          <a:srcRect b="0" l="0" r="0" t="0"/>
          <a:stretch/>
        </p:blipFill>
        <p:spPr>
          <a:xfrm>
            <a:off x="4376050" y="2453275"/>
            <a:ext cx="800100" cy="1939500"/>
          </a:xfrm>
          <a:prstGeom prst="rect">
            <a:avLst/>
          </a:prstGeom>
          <a:noFill/>
          <a:ln>
            <a:noFill/>
          </a:ln>
        </p:spPr>
      </p:pic>
      <p:sp>
        <p:nvSpPr>
          <p:cNvPr id="577" name="Google Shape;577;p27"/>
          <p:cNvSpPr txBox="1"/>
          <p:nvPr/>
        </p:nvSpPr>
        <p:spPr>
          <a:xfrm>
            <a:off x="6642475" y="2899675"/>
            <a:ext cx="2280300" cy="1046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00"/>
              <a:buFont typeface="Arial"/>
              <a:buNone/>
            </a:pPr>
            <a:r>
              <a:rPr b="0" i="0" lang="en" sz="2800" u="none" cap="none" strike="noStrike">
                <a:solidFill>
                  <a:srgbClr val="FFFFFF"/>
                </a:solidFill>
                <a:latin typeface="Calibri"/>
                <a:ea typeface="Calibri"/>
                <a:cs typeface="Calibri"/>
                <a:sym typeface="Calibri"/>
              </a:rPr>
              <a:t>Hold-out-test    </a:t>
            </a:r>
            <a:r>
              <a:rPr b="0" i="0" lang="en" sz="2800" u="none" cap="none" strike="noStrike">
                <a:solidFill>
                  <a:srgbClr val="000000"/>
                </a:solidFill>
                <a:latin typeface="Calibri"/>
                <a:ea typeface="Calibri"/>
                <a:cs typeface="Calibri"/>
                <a:sym typeface="Calibri"/>
              </a:rPr>
              <a:t>     </a:t>
            </a:r>
            <a:r>
              <a:rPr b="0" i="0" lang="en" sz="2800" u="none" cap="none" strike="noStrike">
                <a:solidFill>
                  <a:srgbClr val="FFFFFF"/>
                </a:solidFill>
                <a:latin typeface="Calibri"/>
                <a:ea typeface="Calibri"/>
                <a:cs typeface="Calibri"/>
                <a:sym typeface="Calibri"/>
              </a:rPr>
              <a:t>Result</a:t>
            </a:r>
            <a:endParaRPr b="0" i="0" sz="2800" u="none" cap="none" strike="noStrike">
              <a:solidFill>
                <a:srgbClr val="FFFFFF"/>
              </a:solidFill>
              <a:latin typeface="Calibri"/>
              <a:ea typeface="Calibri"/>
              <a:cs typeface="Calibri"/>
              <a:sym typeface="Calibri"/>
            </a:endParaRPr>
          </a:p>
        </p:txBody>
      </p:sp>
      <p:sp>
        <p:nvSpPr>
          <p:cNvPr id="578" name="Google Shape;578;p2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pic>
        <p:nvPicPr>
          <p:cNvPr id="579" name="Google Shape;579;p27"/>
          <p:cNvPicPr preferRelativeResize="0"/>
          <p:nvPr/>
        </p:nvPicPr>
        <p:blipFill rotWithShape="1">
          <a:blip r:embed="rId6">
            <a:alphaModFix/>
          </a:blip>
          <a:srcRect b="0" l="0" r="0" t="0"/>
          <a:stretch/>
        </p:blipFill>
        <p:spPr>
          <a:xfrm>
            <a:off x="152413" y="4704351"/>
            <a:ext cx="8839197" cy="43915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82A"/>
        </a:solidFill>
      </p:bgPr>
    </p:bg>
    <p:spTree>
      <p:nvGrpSpPr>
        <p:cNvPr id="583" name="Shape 583"/>
        <p:cNvGrpSpPr/>
        <p:nvPr/>
      </p:nvGrpSpPr>
      <p:grpSpPr>
        <a:xfrm>
          <a:off x="0" y="0"/>
          <a:ext cx="0" cy="0"/>
          <a:chOff x="0" y="0"/>
          <a:chExt cx="0" cy="0"/>
        </a:xfrm>
      </p:grpSpPr>
      <p:sp>
        <p:nvSpPr>
          <p:cNvPr id="584" name="Google Shape;584;p28"/>
          <p:cNvSpPr/>
          <p:nvPr/>
        </p:nvSpPr>
        <p:spPr>
          <a:xfrm>
            <a:off x="-2419729" y="1816002"/>
            <a:ext cx="7043212" cy="3334105"/>
          </a:xfrm>
          <a:custGeom>
            <a:rect b="b" l="l" r="r" t="t"/>
            <a:pathLst>
              <a:path extrusionOk="0" h="204" w="434">
                <a:moveTo>
                  <a:pt x="0" y="204"/>
                </a:moveTo>
                <a:cubicBezTo>
                  <a:pt x="0" y="186"/>
                  <a:pt x="0" y="167"/>
                  <a:pt x="0" y="149"/>
                </a:cubicBezTo>
                <a:cubicBezTo>
                  <a:pt x="5" y="149"/>
                  <a:pt x="10" y="149"/>
                  <a:pt x="14" y="149"/>
                </a:cubicBezTo>
                <a:cubicBezTo>
                  <a:pt x="14" y="152"/>
                  <a:pt x="14" y="155"/>
                  <a:pt x="14" y="157"/>
                </a:cubicBezTo>
                <a:cubicBezTo>
                  <a:pt x="18" y="157"/>
                  <a:pt x="22" y="157"/>
                  <a:pt x="26" y="157"/>
                </a:cubicBezTo>
                <a:cubicBezTo>
                  <a:pt x="26" y="160"/>
                  <a:pt x="26" y="162"/>
                  <a:pt x="26" y="164"/>
                </a:cubicBezTo>
                <a:cubicBezTo>
                  <a:pt x="29" y="164"/>
                  <a:pt x="32" y="164"/>
                  <a:pt x="35" y="164"/>
                </a:cubicBezTo>
                <a:cubicBezTo>
                  <a:pt x="35" y="160"/>
                  <a:pt x="35" y="155"/>
                  <a:pt x="35" y="151"/>
                </a:cubicBezTo>
                <a:cubicBezTo>
                  <a:pt x="37" y="151"/>
                  <a:pt x="38" y="151"/>
                  <a:pt x="40" y="151"/>
                </a:cubicBezTo>
                <a:cubicBezTo>
                  <a:pt x="40" y="150"/>
                  <a:pt x="40" y="149"/>
                  <a:pt x="40" y="149"/>
                </a:cubicBezTo>
                <a:cubicBezTo>
                  <a:pt x="41" y="149"/>
                  <a:pt x="42" y="149"/>
                  <a:pt x="43" y="149"/>
                </a:cubicBezTo>
                <a:cubicBezTo>
                  <a:pt x="43" y="149"/>
                  <a:pt x="43" y="150"/>
                  <a:pt x="43" y="151"/>
                </a:cubicBezTo>
                <a:cubicBezTo>
                  <a:pt x="45" y="151"/>
                  <a:pt x="47" y="151"/>
                  <a:pt x="48" y="151"/>
                </a:cubicBezTo>
                <a:cubicBezTo>
                  <a:pt x="48" y="153"/>
                  <a:pt x="48" y="156"/>
                  <a:pt x="48" y="159"/>
                </a:cubicBezTo>
                <a:cubicBezTo>
                  <a:pt x="54" y="159"/>
                  <a:pt x="60" y="159"/>
                  <a:pt x="65" y="159"/>
                </a:cubicBezTo>
                <a:cubicBezTo>
                  <a:pt x="65" y="160"/>
                  <a:pt x="65" y="162"/>
                  <a:pt x="65" y="163"/>
                </a:cubicBezTo>
                <a:cubicBezTo>
                  <a:pt x="66" y="163"/>
                  <a:pt x="67" y="163"/>
                  <a:pt x="68" y="163"/>
                </a:cubicBezTo>
                <a:cubicBezTo>
                  <a:pt x="68" y="164"/>
                  <a:pt x="68" y="166"/>
                  <a:pt x="68" y="167"/>
                </a:cubicBezTo>
                <a:cubicBezTo>
                  <a:pt x="70" y="167"/>
                  <a:pt x="72" y="167"/>
                  <a:pt x="74" y="167"/>
                </a:cubicBezTo>
                <a:cubicBezTo>
                  <a:pt x="74" y="167"/>
                  <a:pt x="74" y="166"/>
                  <a:pt x="74" y="166"/>
                </a:cubicBezTo>
                <a:cubicBezTo>
                  <a:pt x="75" y="166"/>
                  <a:pt x="76" y="166"/>
                  <a:pt x="77" y="166"/>
                </a:cubicBezTo>
                <a:cubicBezTo>
                  <a:pt x="77" y="166"/>
                  <a:pt x="77" y="167"/>
                  <a:pt x="77" y="167"/>
                </a:cubicBezTo>
                <a:cubicBezTo>
                  <a:pt x="80" y="167"/>
                  <a:pt x="83" y="167"/>
                  <a:pt x="85" y="167"/>
                </a:cubicBezTo>
                <a:cubicBezTo>
                  <a:pt x="85" y="168"/>
                  <a:pt x="85" y="169"/>
                  <a:pt x="85" y="171"/>
                </a:cubicBezTo>
                <a:cubicBezTo>
                  <a:pt x="88" y="171"/>
                  <a:pt x="90" y="171"/>
                  <a:pt x="92" y="171"/>
                </a:cubicBezTo>
                <a:cubicBezTo>
                  <a:pt x="92" y="170"/>
                  <a:pt x="92" y="170"/>
                  <a:pt x="92" y="170"/>
                </a:cubicBezTo>
                <a:cubicBezTo>
                  <a:pt x="94" y="170"/>
                  <a:pt x="95" y="170"/>
                  <a:pt x="96" y="170"/>
                </a:cubicBezTo>
                <a:cubicBezTo>
                  <a:pt x="96" y="170"/>
                  <a:pt x="96" y="170"/>
                  <a:pt x="96" y="171"/>
                </a:cubicBezTo>
                <a:cubicBezTo>
                  <a:pt x="98" y="171"/>
                  <a:pt x="101" y="171"/>
                  <a:pt x="103" y="171"/>
                </a:cubicBezTo>
                <a:cubicBezTo>
                  <a:pt x="103" y="101"/>
                  <a:pt x="103" y="101"/>
                  <a:pt x="103" y="101"/>
                </a:cubicBezTo>
                <a:cubicBezTo>
                  <a:pt x="110" y="101"/>
                  <a:pt x="110" y="101"/>
                  <a:pt x="110" y="101"/>
                </a:cubicBezTo>
                <a:cubicBezTo>
                  <a:pt x="110" y="99"/>
                  <a:pt x="110" y="99"/>
                  <a:pt x="110" y="99"/>
                </a:cubicBezTo>
                <a:cubicBezTo>
                  <a:pt x="126" y="102"/>
                  <a:pt x="126" y="102"/>
                  <a:pt x="126" y="102"/>
                </a:cubicBezTo>
                <a:cubicBezTo>
                  <a:pt x="126" y="112"/>
                  <a:pt x="126" y="123"/>
                  <a:pt x="126" y="134"/>
                </a:cubicBezTo>
                <a:cubicBezTo>
                  <a:pt x="129" y="134"/>
                  <a:pt x="131" y="134"/>
                  <a:pt x="134" y="134"/>
                </a:cubicBezTo>
                <a:cubicBezTo>
                  <a:pt x="134" y="133"/>
                  <a:pt x="134" y="133"/>
                  <a:pt x="134" y="133"/>
                </a:cubicBezTo>
                <a:cubicBezTo>
                  <a:pt x="135" y="133"/>
                  <a:pt x="136" y="133"/>
                  <a:pt x="137" y="133"/>
                </a:cubicBezTo>
                <a:cubicBezTo>
                  <a:pt x="137" y="133"/>
                  <a:pt x="138" y="133"/>
                  <a:pt x="138" y="134"/>
                </a:cubicBezTo>
                <a:cubicBezTo>
                  <a:pt x="141" y="134"/>
                  <a:pt x="143" y="134"/>
                  <a:pt x="146" y="134"/>
                </a:cubicBezTo>
                <a:cubicBezTo>
                  <a:pt x="146" y="140"/>
                  <a:pt x="146" y="146"/>
                  <a:pt x="146" y="152"/>
                </a:cubicBezTo>
                <a:cubicBezTo>
                  <a:pt x="148" y="152"/>
                  <a:pt x="150" y="152"/>
                  <a:pt x="152" y="152"/>
                </a:cubicBezTo>
                <a:cubicBezTo>
                  <a:pt x="152" y="142"/>
                  <a:pt x="152" y="131"/>
                  <a:pt x="152" y="121"/>
                </a:cubicBezTo>
                <a:cubicBezTo>
                  <a:pt x="153" y="121"/>
                  <a:pt x="154" y="121"/>
                  <a:pt x="155" y="121"/>
                </a:cubicBezTo>
                <a:cubicBezTo>
                  <a:pt x="155" y="120"/>
                  <a:pt x="155" y="119"/>
                  <a:pt x="155" y="118"/>
                </a:cubicBezTo>
                <a:cubicBezTo>
                  <a:pt x="162" y="118"/>
                  <a:pt x="169" y="118"/>
                  <a:pt x="176" y="118"/>
                </a:cubicBezTo>
                <a:cubicBezTo>
                  <a:pt x="177" y="119"/>
                  <a:pt x="178" y="119"/>
                  <a:pt x="178" y="120"/>
                </a:cubicBezTo>
                <a:cubicBezTo>
                  <a:pt x="178" y="136"/>
                  <a:pt x="178" y="153"/>
                  <a:pt x="178" y="169"/>
                </a:cubicBezTo>
                <a:cubicBezTo>
                  <a:pt x="180" y="169"/>
                  <a:pt x="181" y="169"/>
                  <a:pt x="183" y="169"/>
                </a:cubicBezTo>
                <a:cubicBezTo>
                  <a:pt x="183" y="170"/>
                  <a:pt x="183" y="171"/>
                  <a:pt x="183" y="172"/>
                </a:cubicBezTo>
                <a:cubicBezTo>
                  <a:pt x="184" y="172"/>
                  <a:pt x="186" y="172"/>
                  <a:pt x="187" y="172"/>
                </a:cubicBezTo>
                <a:cubicBezTo>
                  <a:pt x="187" y="168"/>
                  <a:pt x="187" y="164"/>
                  <a:pt x="187" y="160"/>
                </a:cubicBezTo>
                <a:cubicBezTo>
                  <a:pt x="189" y="160"/>
                  <a:pt x="191" y="160"/>
                  <a:pt x="193" y="160"/>
                </a:cubicBezTo>
                <a:cubicBezTo>
                  <a:pt x="193" y="160"/>
                  <a:pt x="193" y="159"/>
                  <a:pt x="193" y="158"/>
                </a:cubicBezTo>
                <a:cubicBezTo>
                  <a:pt x="195" y="158"/>
                  <a:pt x="197" y="158"/>
                  <a:pt x="199" y="158"/>
                </a:cubicBezTo>
                <a:cubicBezTo>
                  <a:pt x="199" y="159"/>
                  <a:pt x="199" y="159"/>
                  <a:pt x="199" y="160"/>
                </a:cubicBezTo>
                <a:cubicBezTo>
                  <a:pt x="201" y="160"/>
                  <a:pt x="202" y="160"/>
                  <a:pt x="203" y="160"/>
                </a:cubicBezTo>
                <a:cubicBezTo>
                  <a:pt x="203" y="159"/>
                  <a:pt x="204" y="159"/>
                  <a:pt x="204" y="158"/>
                </a:cubicBezTo>
                <a:cubicBezTo>
                  <a:pt x="204" y="158"/>
                  <a:pt x="205" y="158"/>
                  <a:pt x="205" y="158"/>
                </a:cubicBezTo>
                <a:cubicBezTo>
                  <a:pt x="205" y="158"/>
                  <a:pt x="206" y="159"/>
                  <a:pt x="206" y="160"/>
                </a:cubicBezTo>
                <a:cubicBezTo>
                  <a:pt x="207" y="160"/>
                  <a:pt x="207" y="160"/>
                  <a:pt x="208" y="160"/>
                </a:cubicBezTo>
                <a:cubicBezTo>
                  <a:pt x="208" y="153"/>
                  <a:pt x="208" y="146"/>
                  <a:pt x="208" y="139"/>
                </a:cubicBezTo>
                <a:cubicBezTo>
                  <a:pt x="214" y="139"/>
                  <a:pt x="221" y="139"/>
                  <a:pt x="227" y="139"/>
                </a:cubicBezTo>
                <a:cubicBezTo>
                  <a:pt x="229" y="118"/>
                  <a:pt x="229" y="107"/>
                  <a:pt x="230" y="97"/>
                </a:cubicBezTo>
                <a:cubicBezTo>
                  <a:pt x="227" y="96"/>
                  <a:pt x="220" y="94"/>
                  <a:pt x="226" y="91"/>
                </a:cubicBezTo>
                <a:cubicBezTo>
                  <a:pt x="225" y="90"/>
                  <a:pt x="225" y="90"/>
                  <a:pt x="224" y="89"/>
                </a:cubicBezTo>
                <a:cubicBezTo>
                  <a:pt x="224" y="86"/>
                  <a:pt x="224" y="86"/>
                  <a:pt x="227" y="83"/>
                </a:cubicBezTo>
                <a:cubicBezTo>
                  <a:pt x="227" y="82"/>
                  <a:pt x="227" y="80"/>
                  <a:pt x="227" y="78"/>
                </a:cubicBezTo>
                <a:cubicBezTo>
                  <a:pt x="228" y="78"/>
                  <a:pt x="229" y="78"/>
                  <a:pt x="231" y="78"/>
                </a:cubicBezTo>
                <a:cubicBezTo>
                  <a:pt x="231" y="76"/>
                  <a:pt x="231" y="74"/>
                  <a:pt x="231" y="72"/>
                </a:cubicBezTo>
                <a:cubicBezTo>
                  <a:pt x="231" y="72"/>
                  <a:pt x="231" y="72"/>
                  <a:pt x="232" y="72"/>
                </a:cubicBezTo>
                <a:cubicBezTo>
                  <a:pt x="232" y="64"/>
                  <a:pt x="232" y="57"/>
                  <a:pt x="232" y="50"/>
                </a:cubicBezTo>
                <a:cubicBezTo>
                  <a:pt x="231" y="50"/>
                  <a:pt x="231" y="49"/>
                  <a:pt x="231" y="48"/>
                </a:cubicBezTo>
                <a:cubicBezTo>
                  <a:pt x="231" y="48"/>
                  <a:pt x="232" y="47"/>
                  <a:pt x="233" y="46"/>
                </a:cubicBezTo>
                <a:cubicBezTo>
                  <a:pt x="233" y="41"/>
                  <a:pt x="233" y="36"/>
                  <a:pt x="233" y="31"/>
                </a:cubicBezTo>
                <a:cubicBezTo>
                  <a:pt x="233" y="30"/>
                  <a:pt x="233" y="30"/>
                  <a:pt x="233" y="30"/>
                </a:cubicBezTo>
                <a:cubicBezTo>
                  <a:pt x="233" y="24"/>
                  <a:pt x="233" y="19"/>
                  <a:pt x="233" y="14"/>
                </a:cubicBezTo>
                <a:cubicBezTo>
                  <a:pt x="233" y="14"/>
                  <a:pt x="233" y="14"/>
                  <a:pt x="234" y="13"/>
                </a:cubicBezTo>
                <a:cubicBezTo>
                  <a:pt x="234" y="12"/>
                  <a:pt x="234" y="10"/>
                  <a:pt x="234" y="9"/>
                </a:cubicBezTo>
                <a:cubicBezTo>
                  <a:pt x="234" y="9"/>
                  <a:pt x="234" y="8"/>
                  <a:pt x="234" y="8"/>
                </a:cubicBezTo>
                <a:cubicBezTo>
                  <a:pt x="234" y="5"/>
                  <a:pt x="234" y="3"/>
                  <a:pt x="234" y="0"/>
                </a:cubicBezTo>
                <a:cubicBezTo>
                  <a:pt x="234" y="0"/>
                  <a:pt x="234" y="0"/>
                  <a:pt x="235" y="0"/>
                </a:cubicBezTo>
                <a:cubicBezTo>
                  <a:pt x="235" y="3"/>
                  <a:pt x="235" y="5"/>
                  <a:pt x="235" y="8"/>
                </a:cubicBezTo>
                <a:cubicBezTo>
                  <a:pt x="235" y="8"/>
                  <a:pt x="235" y="9"/>
                  <a:pt x="235" y="9"/>
                </a:cubicBezTo>
                <a:cubicBezTo>
                  <a:pt x="235" y="10"/>
                  <a:pt x="235" y="12"/>
                  <a:pt x="235" y="13"/>
                </a:cubicBezTo>
                <a:cubicBezTo>
                  <a:pt x="235" y="14"/>
                  <a:pt x="235" y="14"/>
                  <a:pt x="236" y="14"/>
                </a:cubicBezTo>
                <a:cubicBezTo>
                  <a:pt x="236" y="19"/>
                  <a:pt x="236" y="24"/>
                  <a:pt x="236" y="30"/>
                </a:cubicBezTo>
                <a:cubicBezTo>
                  <a:pt x="236" y="30"/>
                  <a:pt x="236" y="30"/>
                  <a:pt x="236" y="31"/>
                </a:cubicBezTo>
                <a:cubicBezTo>
                  <a:pt x="236" y="36"/>
                  <a:pt x="236" y="41"/>
                  <a:pt x="236" y="46"/>
                </a:cubicBezTo>
                <a:cubicBezTo>
                  <a:pt x="237" y="47"/>
                  <a:pt x="237" y="48"/>
                  <a:pt x="238" y="48"/>
                </a:cubicBezTo>
                <a:cubicBezTo>
                  <a:pt x="238" y="49"/>
                  <a:pt x="237" y="50"/>
                  <a:pt x="237" y="50"/>
                </a:cubicBezTo>
                <a:cubicBezTo>
                  <a:pt x="237" y="57"/>
                  <a:pt x="237" y="64"/>
                  <a:pt x="237" y="72"/>
                </a:cubicBezTo>
                <a:cubicBezTo>
                  <a:pt x="237" y="72"/>
                  <a:pt x="238" y="72"/>
                  <a:pt x="238" y="72"/>
                </a:cubicBezTo>
                <a:cubicBezTo>
                  <a:pt x="238" y="74"/>
                  <a:pt x="238" y="76"/>
                  <a:pt x="238" y="78"/>
                </a:cubicBezTo>
                <a:cubicBezTo>
                  <a:pt x="239" y="78"/>
                  <a:pt x="241" y="78"/>
                  <a:pt x="242" y="78"/>
                </a:cubicBezTo>
                <a:cubicBezTo>
                  <a:pt x="242" y="80"/>
                  <a:pt x="242" y="82"/>
                  <a:pt x="242" y="83"/>
                </a:cubicBezTo>
                <a:cubicBezTo>
                  <a:pt x="245" y="86"/>
                  <a:pt x="245" y="86"/>
                  <a:pt x="245" y="89"/>
                </a:cubicBezTo>
                <a:cubicBezTo>
                  <a:pt x="244" y="90"/>
                  <a:pt x="243" y="90"/>
                  <a:pt x="243" y="91"/>
                </a:cubicBezTo>
                <a:cubicBezTo>
                  <a:pt x="249" y="93"/>
                  <a:pt x="242" y="97"/>
                  <a:pt x="239" y="97"/>
                </a:cubicBezTo>
                <a:cubicBezTo>
                  <a:pt x="241" y="135"/>
                  <a:pt x="242" y="147"/>
                  <a:pt x="244" y="188"/>
                </a:cubicBezTo>
                <a:cubicBezTo>
                  <a:pt x="245" y="188"/>
                  <a:pt x="246" y="188"/>
                  <a:pt x="247" y="188"/>
                </a:cubicBezTo>
                <a:cubicBezTo>
                  <a:pt x="247" y="186"/>
                  <a:pt x="247" y="183"/>
                  <a:pt x="247" y="181"/>
                </a:cubicBezTo>
                <a:cubicBezTo>
                  <a:pt x="250" y="181"/>
                  <a:pt x="254" y="181"/>
                  <a:pt x="258" y="181"/>
                </a:cubicBezTo>
                <a:cubicBezTo>
                  <a:pt x="258" y="184"/>
                  <a:pt x="258" y="186"/>
                  <a:pt x="258" y="189"/>
                </a:cubicBezTo>
                <a:cubicBezTo>
                  <a:pt x="259" y="189"/>
                  <a:pt x="259" y="189"/>
                  <a:pt x="260" y="189"/>
                </a:cubicBezTo>
                <a:cubicBezTo>
                  <a:pt x="260" y="185"/>
                  <a:pt x="260" y="181"/>
                  <a:pt x="260" y="178"/>
                </a:cubicBezTo>
                <a:cubicBezTo>
                  <a:pt x="260" y="178"/>
                  <a:pt x="261" y="178"/>
                  <a:pt x="262" y="178"/>
                </a:cubicBezTo>
                <a:cubicBezTo>
                  <a:pt x="262" y="181"/>
                  <a:pt x="262" y="185"/>
                  <a:pt x="262" y="189"/>
                </a:cubicBezTo>
                <a:cubicBezTo>
                  <a:pt x="262" y="189"/>
                  <a:pt x="263" y="189"/>
                  <a:pt x="263" y="189"/>
                </a:cubicBezTo>
                <a:cubicBezTo>
                  <a:pt x="263" y="187"/>
                  <a:pt x="263" y="185"/>
                  <a:pt x="263" y="183"/>
                </a:cubicBezTo>
                <a:cubicBezTo>
                  <a:pt x="263" y="183"/>
                  <a:pt x="264" y="183"/>
                  <a:pt x="264" y="183"/>
                </a:cubicBezTo>
                <a:cubicBezTo>
                  <a:pt x="264" y="185"/>
                  <a:pt x="264" y="186"/>
                  <a:pt x="264" y="188"/>
                </a:cubicBezTo>
                <a:cubicBezTo>
                  <a:pt x="266" y="188"/>
                  <a:pt x="269" y="188"/>
                  <a:pt x="271" y="188"/>
                </a:cubicBezTo>
                <a:cubicBezTo>
                  <a:pt x="271" y="186"/>
                  <a:pt x="271" y="184"/>
                  <a:pt x="271" y="182"/>
                </a:cubicBezTo>
                <a:cubicBezTo>
                  <a:pt x="272" y="182"/>
                  <a:pt x="274" y="182"/>
                  <a:pt x="275" y="182"/>
                </a:cubicBezTo>
                <a:cubicBezTo>
                  <a:pt x="275" y="181"/>
                  <a:pt x="275" y="180"/>
                  <a:pt x="275" y="179"/>
                </a:cubicBezTo>
                <a:cubicBezTo>
                  <a:pt x="277" y="179"/>
                  <a:pt x="278" y="179"/>
                  <a:pt x="280" y="179"/>
                </a:cubicBezTo>
                <a:cubicBezTo>
                  <a:pt x="280" y="180"/>
                  <a:pt x="280" y="181"/>
                  <a:pt x="280" y="181"/>
                </a:cubicBezTo>
                <a:cubicBezTo>
                  <a:pt x="281" y="181"/>
                  <a:pt x="282" y="181"/>
                  <a:pt x="283" y="181"/>
                </a:cubicBezTo>
                <a:cubicBezTo>
                  <a:pt x="283" y="181"/>
                  <a:pt x="283" y="180"/>
                  <a:pt x="283" y="179"/>
                </a:cubicBezTo>
                <a:cubicBezTo>
                  <a:pt x="294" y="179"/>
                  <a:pt x="305" y="179"/>
                  <a:pt x="315" y="179"/>
                </a:cubicBezTo>
                <a:cubicBezTo>
                  <a:pt x="315" y="179"/>
                  <a:pt x="315" y="178"/>
                  <a:pt x="315" y="178"/>
                </a:cubicBezTo>
                <a:cubicBezTo>
                  <a:pt x="316" y="178"/>
                  <a:pt x="317" y="178"/>
                  <a:pt x="318" y="178"/>
                </a:cubicBezTo>
                <a:cubicBezTo>
                  <a:pt x="318" y="178"/>
                  <a:pt x="318" y="179"/>
                  <a:pt x="318" y="179"/>
                </a:cubicBezTo>
                <a:cubicBezTo>
                  <a:pt x="318" y="179"/>
                  <a:pt x="319" y="179"/>
                  <a:pt x="320" y="179"/>
                </a:cubicBezTo>
                <a:cubicBezTo>
                  <a:pt x="320" y="180"/>
                  <a:pt x="320" y="181"/>
                  <a:pt x="320" y="182"/>
                </a:cubicBezTo>
                <a:cubicBezTo>
                  <a:pt x="321" y="182"/>
                  <a:pt x="321" y="182"/>
                  <a:pt x="322" y="182"/>
                </a:cubicBezTo>
                <a:cubicBezTo>
                  <a:pt x="322" y="182"/>
                  <a:pt x="322" y="181"/>
                  <a:pt x="322" y="181"/>
                </a:cubicBezTo>
                <a:cubicBezTo>
                  <a:pt x="322" y="181"/>
                  <a:pt x="323" y="181"/>
                  <a:pt x="324" y="181"/>
                </a:cubicBezTo>
                <a:cubicBezTo>
                  <a:pt x="324" y="181"/>
                  <a:pt x="324" y="182"/>
                  <a:pt x="324" y="182"/>
                </a:cubicBezTo>
                <a:cubicBezTo>
                  <a:pt x="325" y="182"/>
                  <a:pt x="327" y="182"/>
                  <a:pt x="329" y="182"/>
                </a:cubicBezTo>
                <a:cubicBezTo>
                  <a:pt x="329" y="182"/>
                  <a:pt x="329" y="181"/>
                  <a:pt x="329" y="180"/>
                </a:cubicBezTo>
                <a:cubicBezTo>
                  <a:pt x="330" y="180"/>
                  <a:pt x="331" y="180"/>
                  <a:pt x="333" y="180"/>
                </a:cubicBezTo>
                <a:cubicBezTo>
                  <a:pt x="333" y="184"/>
                  <a:pt x="333" y="187"/>
                  <a:pt x="333" y="190"/>
                </a:cubicBezTo>
                <a:cubicBezTo>
                  <a:pt x="333" y="190"/>
                  <a:pt x="333" y="190"/>
                  <a:pt x="333" y="190"/>
                </a:cubicBezTo>
                <a:cubicBezTo>
                  <a:pt x="333" y="189"/>
                  <a:pt x="333" y="188"/>
                  <a:pt x="333" y="187"/>
                </a:cubicBezTo>
                <a:cubicBezTo>
                  <a:pt x="334" y="187"/>
                  <a:pt x="335" y="187"/>
                  <a:pt x="336" y="187"/>
                </a:cubicBezTo>
                <a:cubicBezTo>
                  <a:pt x="336" y="188"/>
                  <a:pt x="336" y="189"/>
                  <a:pt x="336" y="190"/>
                </a:cubicBezTo>
                <a:cubicBezTo>
                  <a:pt x="338" y="190"/>
                  <a:pt x="340" y="190"/>
                  <a:pt x="342" y="190"/>
                </a:cubicBezTo>
                <a:cubicBezTo>
                  <a:pt x="342" y="185"/>
                  <a:pt x="342" y="185"/>
                  <a:pt x="342" y="185"/>
                </a:cubicBezTo>
                <a:cubicBezTo>
                  <a:pt x="348" y="183"/>
                  <a:pt x="348" y="183"/>
                  <a:pt x="348" y="183"/>
                </a:cubicBezTo>
                <a:cubicBezTo>
                  <a:pt x="348" y="180"/>
                  <a:pt x="348" y="177"/>
                  <a:pt x="348" y="173"/>
                </a:cubicBezTo>
                <a:cubicBezTo>
                  <a:pt x="349" y="173"/>
                  <a:pt x="350" y="173"/>
                  <a:pt x="350" y="173"/>
                </a:cubicBezTo>
                <a:cubicBezTo>
                  <a:pt x="350" y="177"/>
                  <a:pt x="351" y="180"/>
                  <a:pt x="351" y="183"/>
                </a:cubicBezTo>
                <a:cubicBezTo>
                  <a:pt x="351" y="183"/>
                  <a:pt x="352" y="183"/>
                  <a:pt x="353" y="183"/>
                </a:cubicBezTo>
                <a:cubicBezTo>
                  <a:pt x="353" y="180"/>
                  <a:pt x="353" y="177"/>
                  <a:pt x="354" y="173"/>
                </a:cubicBezTo>
                <a:cubicBezTo>
                  <a:pt x="354" y="173"/>
                  <a:pt x="355" y="173"/>
                  <a:pt x="355" y="173"/>
                </a:cubicBezTo>
                <a:cubicBezTo>
                  <a:pt x="356" y="176"/>
                  <a:pt x="356" y="179"/>
                  <a:pt x="356" y="182"/>
                </a:cubicBezTo>
                <a:cubicBezTo>
                  <a:pt x="357" y="182"/>
                  <a:pt x="357" y="182"/>
                  <a:pt x="358" y="182"/>
                </a:cubicBezTo>
                <a:cubicBezTo>
                  <a:pt x="358" y="182"/>
                  <a:pt x="358" y="183"/>
                  <a:pt x="358" y="183"/>
                </a:cubicBezTo>
                <a:cubicBezTo>
                  <a:pt x="359" y="183"/>
                  <a:pt x="360" y="183"/>
                  <a:pt x="361" y="183"/>
                </a:cubicBezTo>
                <a:cubicBezTo>
                  <a:pt x="361" y="183"/>
                  <a:pt x="361" y="182"/>
                  <a:pt x="361" y="182"/>
                </a:cubicBezTo>
                <a:cubicBezTo>
                  <a:pt x="362" y="182"/>
                  <a:pt x="363" y="182"/>
                  <a:pt x="364" y="182"/>
                </a:cubicBezTo>
                <a:cubicBezTo>
                  <a:pt x="364" y="183"/>
                  <a:pt x="364" y="184"/>
                  <a:pt x="364" y="185"/>
                </a:cubicBezTo>
                <a:cubicBezTo>
                  <a:pt x="364" y="185"/>
                  <a:pt x="365" y="185"/>
                  <a:pt x="365" y="185"/>
                </a:cubicBezTo>
                <a:cubicBezTo>
                  <a:pt x="365" y="185"/>
                  <a:pt x="365" y="186"/>
                  <a:pt x="365" y="187"/>
                </a:cubicBezTo>
                <a:cubicBezTo>
                  <a:pt x="365" y="187"/>
                  <a:pt x="365" y="187"/>
                  <a:pt x="365" y="187"/>
                </a:cubicBezTo>
                <a:cubicBezTo>
                  <a:pt x="365" y="188"/>
                  <a:pt x="365" y="189"/>
                  <a:pt x="365" y="190"/>
                </a:cubicBezTo>
                <a:cubicBezTo>
                  <a:pt x="367" y="190"/>
                  <a:pt x="369" y="190"/>
                  <a:pt x="371" y="190"/>
                </a:cubicBezTo>
                <a:cubicBezTo>
                  <a:pt x="371" y="187"/>
                  <a:pt x="371" y="184"/>
                  <a:pt x="371" y="181"/>
                </a:cubicBezTo>
                <a:cubicBezTo>
                  <a:pt x="371" y="181"/>
                  <a:pt x="370" y="181"/>
                  <a:pt x="370" y="181"/>
                </a:cubicBezTo>
                <a:cubicBezTo>
                  <a:pt x="370" y="181"/>
                  <a:pt x="370" y="180"/>
                  <a:pt x="370" y="180"/>
                </a:cubicBezTo>
                <a:cubicBezTo>
                  <a:pt x="371" y="180"/>
                  <a:pt x="372" y="180"/>
                  <a:pt x="373" y="180"/>
                </a:cubicBezTo>
                <a:cubicBezTo>
                  <a:pt x="373" y="178"/>
                  <a:pt x="373" y="177"/>
                  <a:pt x="373" y="175"/>
                </a:cubicBezTo>
                <a:cubicBezTo>
                  <a:pt x="380" y="175"/>
                  <a:pt x="388" y="175"/>
                  <a:pt x="395" y="175"/>
                </a:cubicBezTo>
                <a:cubicBezTo>
                  <a:pt x="395" y="177"/>
                  <a:pt x="395" y="178"/>
                  <a:pt x="395" y="179"/>
                </a:cubicBezTo>
                <a:cubicBezTo>
                  <a:pt x="398" y="179"/>
                  <a:pt x="400" y="179"/>
                  <a:pt x="402" y="179"/>
                </a:cubicBezTo>
                <a:cubicBezTo>
                  <a:pt x="402" y="178"/>
                  <a:pt x="402" y="176"/>
                  <a:pt x="402" y="175"/>
                </a:cubicBezTo>
                <a:cubicBezTo>
                  <a:pt x="403" y="175"/>
                  <a:pt x="403" y="175"/>
                  <a:pt x="404" y="175"/>
                </a:cubicBezTo>
                <a:cubicBezTo>
                  <a:pt x="404" y="172"/>
                  <a:pt x="404" y="169"/>
                  <a:pt x="404" y="166"/>
                </a:cubicBezTo>
                <a:cubicBezTo>
                  <a:pt x="405" y="166"/>
                  <a:pt x="406" y="166"/>
                  <a:pt x="407" y="166"/>
                </a:cubicBezTo>
                <a:cubicBezTo>
                  <a:pt x="407" y="166"/>
                  <a:pt x="408" y="166"/>
                  <a:pt x="408" y="165"/>
                </a:cubicBezTo>
                <a:cubicBezTo>
                  <a:pt x="409" y="165"/>
                  <a:pt x="410" y="165"/>
                  <a:pt x="411" y="165"/>
                </a:cubicBezTo>
                <a:cubicBezTo>
                  <a:pt x="411" y="166"/>
                  <a:pt x="412" y="166"/>
                  <a:pt x="412" y="166"/>
                </a:cubicBezTo>
                <a:cubicBezTo>
                  <a:pt x="413" y="166"/>
                  <a:pt x="414" y="166"/>
                  <a:pt x="415" y="166"/>
                </a:cubicBezTo>
                <a:cubicBezTo>
                  <a:pt x="415" y="169"/>
                  <a:pt x="415" y="172"/>
                  <a:pt x="415" y="174"/>
                </a:cubicBezTo>
                <a:cubicBezTo>
                  <a:pt x="418" y="174"/>
                  <a:pt x="421" y="174"/>
                  <a:pt x="424" y="174"/>
                </a:cubicBezTo>
                <a:cubicBezTo>
                  <a:pt x="424" y="173"/>
                  <a:pt x="424" y="172"/>
                  <a:pt x="424" y="171"/>
                </a:cubicBezTo>
                <a:cubicBezTo>
                  <a:pt x="424" y="171"/>
                  <a:pt x="425" y="171"/>
                  <a:pt x="425" y="171"/>
                </a:cubicBezTo>
                <a:cubicBezTo>
                  <a:pt x="425" y="172"/>
                  <a:pt x="425" y="173"/>
                  <a:pt x="425" y="174"/>
                </a:cubicBezTo>
                <a:cubicBezTo>
                  <a:pt x="428" y="174"/>
                  <a:pt x="430" y="174"/>
                  <a:pt x="432" y="174"/>
                </a:cubicBezTo>
                <a:cubicBezTo>
                  <a:pt x="432" y="171"/>
                  <a:pt x="432" y="167"/>
                  <a:pt x="432" y="164"/>
                </a:cubicBezTo>
                <a:cubicBezTo>
                  <a:pt x="433" y="164"/>
                  <a:pt x="433" y="164"/>
                  <a:pt x="434" y="164"/>
                </a:cubicBezTo>
                <a:cubicBezTo>
                  <a:pt x="434" y="177"/>
                  <a:pt x="434" y="191"/>
                  <a:pt x="434" y="204"/>
                </a:cubicBezTo>
                <a:cubicBezTo>
                  <a:pt x="290" y="204"/>
                  <a:pt x="145" y="204"/>
                  <a:pt x="0" y="204"/>
                </a:cubicBezTo>
                <a:close/>
              </a:path>
            </a:pathLst>
          </a:custGeom>
          <a:noFill/>
          <a:ln cap="flat" cmpd="sng" w="9525">
            <a:solidFill>
              <a:schemeClr val="lt1"/>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id="585" name="Google Shape;585;p28"/>
          <p:cNvPicPr preferRelativeResize="0"/>
          <p:nvPr/>
        </p:nvPicPr>
        <p:blipFill rotWithShape="1">
          <a:blip r:embed="rId3">
            <a:alphaModFix/>
          </a:blip>
          <a:srcRect b="0" l="0" r="0" t="0"/>
          <a:stretch/>
        </p:blipFill>
        <p:spPr>
          <a:xfrm>
            <a:off x="2750250" y="1383675"/>
            <a:ext cx="5679926" cy="2458775"/>
          </a:xfrm>
          <a:prstGeom prst="rect">
            <a:avLst/>
          </a:prstGeom>
          <a:noFill/>
          <a:ln>
            <a:noFill/>
          </a:ln>
        </p:spPr>
      </p:pic>
      <p:sp>
        <p:nvSpPr>
          <p:cNvPr id="586" name="Google Shape;586;p2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82A"/>
        </a:solidFill>
      </p:bgPr>
    </p:bg>
    <p:spTree>
      <p:nvGrpSpPr>
        <p:cNvPr id="590" name="Shape 590"/>
        <p:cNvGrpSpPr/>
        <p:nvPr/>
      </p:nvGrpSpPr>
      <p:grpSpPr>
        <a:xfrm>
          <a:off x="0" y="0"/>
          <a:ext cx="0" cy="0"/>
          <a:chOff x="0" y="0"/>
          <a:chExt cx="0" cy="0"/>
        </a:xfrm>
      </p:grpSpPr>
      <p:sp>
        <p:nvSpPr>
          <p:cNvPr id="591" name="Google Shape;591;p29"/>
          <p:cNvSpPr txBox="1"/>
          <p:nvPr/>
        </p:nvSpPr>
        <p:spPr>
          <a:xfrm>
            <a:off x="252102" y="345950"/>
            <a:ext cx="5007600" cy="387768"/>
          </a:xfrm>
          <a:prstGeom prst="rect">
            <a:avLst/>
          </a:prstGeom>
          <a:noFill/>
          <a:ln>
            <a:noFill/>
          </a:ln>
        </p:spPr>
        <p:txBody>
          <a:bodyPr anchorCtr="0" anchor="t" bIns="34275" lIns="68575" spcFirstLastPara="1" rIns="68575" wrap="square" tIns="34275">
            <a:sp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FFFFFF"/>
                </a:solidFill>
                <a:latin typeface="Times New Roman"/>
                <a:ea typeface="Times New Roman"/>
                <a:cs typeface="Times New Roman"/>
                <a:sym typeface="Times New Roman"/>
              </a:rPr>
              <a:t>Key Findings</a:t>
            </a:r>
            <a:endParaRPr b="0" i="0" sz="1200" u="none" cap="none" strike="noStrike">
              <a:solidFill>
                <a:srgbClr val="000000"/>
              </a:solidFill>
              <a:latin typeface="Arial"/>
              <a:ea typeface="Arial"/>
              <a:cs typeface="Arial"/>
              <a:sym typeface="Arial"/>
            </a:endParaRPr>
          </a:p>
        </p:txBody>
      </p:sp>
      <p:sp>
        <p:nvSpPr>
          <p:cNvPr id="592" name="Google Shape;592;p29"/>
          <p:cNvSpPr/>
          <p:nvPr/>
        </p:nvSpPr>
        <p:spPr>
          <a:xfrm rot="2700000">
            <a:off x="953459" y="1665572"/>
            <a:ext cx="187129" cy="344630"/>
          </a:xfrm>
          <a:custGeom>
            <a:rect b="b" l="l" r="r" t="t"/>
            <a:pathLst>
              <a:path extrusionOk="0" h="1073" w="579">
                <a:moveTo>
                  <a:pt x="482" y="367"/>
                </a:moveTo>
                <a:cubicBezTo>
                  <a:pt x="482" y="148"/>
                  <a:pt x="482" y="148"/>
                  <a:pt x="482" y="148"/>
                </a:cubicBezTo>
                <a:cubicBezTo>
                  <a:pt x="508" y="135"/>
                  <a:pt x="525" y="109"/>
                  <a:pt x="525" y="79"/>
                </a:cubicBezTo>
                <a:cubicBezTo>
                  <a:pt x="525" y="35"/>
                  <a:pt x="490" y="0"/>
                  <a:pt x="447" y="0"/>
                </a:cubicBezTo>
                <a:cubicBezTo>
                  <a:pt x="132" y="0"/>
                  <a:pt x="132" y="0"/>
                  <a:pt x="132" y="0"/>
                </a:cubicBezTo>
                <a:cubicBezTo>
                  <a:pt x="89" y="0"/>
                  <a:pt x="54" y="35"/>
                  <a:pt x="54" y="79"/>
                </a:cubicBezTo>
                <a:cubicBezTo>
                  <a:pt x="54" y="109"/>
                  <a:pt x="71" y="135"/>
                  <a:pt x="96" y="148"/>
                </a:cubicBezTo>
                <a:cubicBezTo>
                  <a:pt x="96" y="367"/>
                  <a:pt x="96" y="367"/>
                  <a:pt x="96" y="367"/>
                </a:cubicBezTo>
                <a:cubicBezTo>
                  <a:pt x="35" y="422"/>
                  <a:pt x="0" y="500"/>
                  <a:pt x="0" y="583"/>
                </a:cubicBezTo>
                <a:cubicBezTo>
                  <a:pt x="0" y="612"/>
                  <a:pt x="0" y="612"/>
                  <a:pt x="0" y="612"/>
                </a:cubicBezTo>
                <a:cubicBezTo>
                  <a:pt x="224" y="612"/>
                  <a:pt x="224" y="612"/>
                  <a:pt x="224" y="612"/>
                </a:cubicBezTo>
                <a:cubicBezTo>
                  <a:pt x="224" y="923"/>
                  <a:pt x="224" y="923"/>
                  <a:pt x="224" y="923"/>
                </a:cubicBezTo>
                <a:cubicBezTo>
                  <a:pt x="289" y="1073"/>
                  <a:pt x="289" y="1073"/>
                  <a:pt x="289" y="1073"/>
                </a:cubicBezTo>
                <a:cubicBezTo>
                  <a:pt x="355" y="923"/>
                  <a:pt x="355" y="923"/>
                  <a:pt x="355" y="923"/>
                </a:cubicBezTo>
                <a:cubicBezTo>
                  <a:pt x="355" y="612"/>
                  <a:pt x="355" y="612"/>
                  <a:pt x="355" y="612"/>
                </a:cubicBezTo>
                <a:cubicBezTo>
                  <a:pt x="579" y="612"/>
                  <a:pt x="579" y="612"/>
                  <a:pt x="579" y="612"/>
                </a:cubicBezTo>
                <a:cubicBezTo>
                  <a:pt x="579" y="583"/>
                  <a:pt x="579" y="583"/>
                  <a:pt x="579" y="583"/>
                </a:cubicBezTo>
                <a:cubicBezTo>
                  <a:pt x="579" y="500"/>
                  <a:pt x="544" y="422"/>
                  <a:pt x="482" y="367"/>
                </a:cubicBezTo>
                <a:close/>
                <a:moveTo>
                  <a:pt x="132" y="58"/>
                </a:moveTo>
                <a:cubicBezTo>
                  <a:pt x="447" y="58"/>
                  <a:pt x="447" y="58"/>
                  <a:pt x="447" y="58"/>
                </a:cubicBezTo>
                <a:cubicBezTo>
                  <a:pt x="458" y="58"/>
                  <a:pt x="467" y="67"/>
                  <a:pt x="467" y="79"/>
                </a:cubicBezTo>
                <a:cubicBezTo>
                  <a:pt x="467" y="89"/>
                  <a:pt x="459" y="97"/>
                  <a:pt x="449" y="99"/>
                </a:cubicBezTo>
                <a:cubicBezTo>
                  <a:pt x="436" y="101"/>
                  <a:pt x="436" y="101"/>
                  <a:pt x="436" y="101"/>
                </a:cubicBezTo>
                <a:cubicBezTo>
                  <a:pt x="143" y="101"/>
                  <a:pt x="143" y="101"/>
                  <a:pt x="143" y="101"/>
                </a:cubicBezTo>
                <a:cubicBezTo>
                  <a:pt x="129" y="99"/>
                  <a:pt x="129" y="99"/>
                  <a:pt x="129" y="99"/>
                </a:cubicBezTo>
                <a:cubicBezTo>
                  <a:pt x="119" y="97"/>
                  <a:pt x="111" y="89"/>
                  <a:pt x="111" y="79"/>
                </a:cubicBezTo>
                <a:cubicBezTo>
                  <a:pt x="111" y="67"/>
                  <a:pt x="121" y="58"/>
                  <a:pt x="132" y="58"/>
                </a:cubicBezTo>
                <a:close/>
                <a:moveTo>
                  <a:pt x="424" y="370"/>
                </a:moveTo>
                <a:cubicBezTo>
                  <a:pt x="154" y="370"/>
                  <a:pt x="154" y="370"/>
                  <a:pt x="154" y="370"/>
                </a:cubicBezTo>
                <a:cubicBezTo>
                  <a:pt x="154" y="130"/>
                  <a:pt x="154" y="130"/>
                  <a:pt x="154" y="130"/>
                </a:cubicBezTo>
                <a:cubicBezTo>
                  <a:pt x="424" y="130"/>
                  <a:pt x="424" y="130"/>
                  <a:pt x="424" y="130"/>
                </a:cubicBezTo>
                <a:lnTo>
                  <a:pt x="424" y="370"/>
                </a:lnTo>
                <a:close/>
                <a:moveTo>
                  <a:pt x="297" y="911"/>
                </a:moveTo>
                <a:cubicBezTo>
                  <a:pt x="289" y="928"/>
                  <a:pt x="289" y="928"/>
                  <a:pt x="289" y="928"/>
                </a:cubicBezTo>
                <a:cubicBezTo>
                  <a:pt x="282" y="911"/>
                  <a:pt x="282" y="911"/>
                  <a:pt x="282" y="911"/>
                </a:cubicBezTo>
                <a:cubicBezTo>
                  <a:pt x="282" y="612"/>
                  <a:pt x="282" y="612"/>
                  <a:pt x="282" y="612"/>
                </a:cubicBezTo>
                <a:cubicBezTo>
                  <a:pt x="297" y="612"/>
                  <a:pt x="297" y="612"/>
                  <a:pt x="297" y="612"/>
                </a:cubicBezTo>
                <a:lnTo>
                  <a:pt x="297" y="911"/>
                </a:lnTo>
                <a:close/>
                <a:moveTo>
                  <a:pt x="355" y="554"/>
                </a:moveTo>
                <a:cubicBezTo>
                  <a:pt x="224" y="554"/>
                  <a:pt x="224" y="554"/>
                  <a:pt x="224" y="554"/>
                </a:cubicBezTo>
                <a:cubicBezTo>
                  <a:pt x="59" y="554"/>
                  <a:pt x="59" y="554"/>
                  <a:pt x="59" y="554"/>
                </a:cubicBezTo>
                <a:cubicBezTo>
                  <a:pt x="67" y="495"/>
                  <a:pt x="97" y="441"/>
                  <a:pt x="144" y="403"/>
                </a:cubicBezTo>
                <a:cubicBezTo>
                  <a:pt x="149" y="399"/>
                  <a:pt x="149" y="399"/>
                  <a:pt x="149" y="399"/>
                </a:cubicBezTo>
                <a:cubicBezTo>
                  <a:pt x="430" y="399"/>
                  <a:pt x="430" y="399"/>
                  <a:pt x="430" y="399"/>
                </a:cubicBezTo>
                <a:cubicBezTo>
                  <a:pt x="435" y="403"/>
                  <a:pt x="435" y="403"/>
                  <a:pt x="435" y="403"/>
                </a:cubicBezTo>
                <a:cubicBezTo>
                  <a:pt x="482" y="441"/>
                  <a:pt x="512" y="495"/>
                  <a:pt x="519" y="554"/>
                </a:cubicBezTo>
                <a:lnTo>
                  <a:pt x="355" y="554"/>
                </a:lnTo>
                <a:close/>
              </a:path>
            </a:pathLst>
          </a:custGeom>
          <a:solidFill>
            <a:srgbClr val="17182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93" name="Google Shape;593;p29"/>
          <p:cNvSpPr txBox="1"/>
          <p:nvPr/>
        </p:nvSpPr>
        <p:spPr>
          <a:xfrm>
            <a:off x="152399" y="883795"/>
            <a:ext cx="8541435" cy="1261854"/>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FFFFFF"/>
              </a:buClr>
              <a:buSzPts val="1400"/>
              <a:buFont typeface="Times New Roman"/>
              <a:buChar char="●"/>
            </a:pPr>
            <a:r>
              <a:rPr b="0" i="0" lang="en" sz="1400" u="none" cap="none" strike="noStrike">
                <a:solidFill>
                  <a:srgbClr val="FFFFFF"/>
                </a:solidFill>
                <a:latin typeface="Times New Roman"/>
                <a:ea typeface="Times New Roman"/>
                <a:cs typeface="Times New Roman"/>
                <a:sym typeface="Times New Roman"/>
              </a:rPr>
              <a:t>The most important features for H1B Case Status is </a:t>
            </a:r>
            <a:r>
              <a:rPr b="1" i="0" lang="en" sz="1400" u="none" cap="none" strike="noStrike">
                <a:solidFill>
                  <a:srgbClr val="909090"/>
                </a:solidFill>
                <a:latin typeface="Times New Roman"/>
                <a:ea typeface="Times New Roman"/>
                <a:cs typeface="Times New Roman"/>
                <a:sym typeface="Times New Roman"/>
              </a:rPr>
              <a:t>Prevailing Wage</a:t>
            </a:r>
            <a:r>
              <a:rPr b="0" i="0" lang="en" sz="1400" u="none" cap="none" strike="noStrike">
                <a:solidFill>
                  <a:srgbClr val="FFFFFF"/>
                </a:solidFill>
                <a:latin typeface="Times New Roman"/>
                <a:ea typeface="Times New Roman"/>
                <a:cs typeface="Times New Roman"/>
                <a:sym typeface="Times New Roman"/>
              </a:rPr>
              <a:t>；</a:t>
            </a:r>
            <a:endParaRPr b="0" i="0" sz="1400" u="none" cap="none" strike="noStrike">
              <a:solidFill>
                <a:srgbClr val="FFFFFF"/>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FFFFFF"/>
              </a:buClr>
              <a:buSzPts val="1400"/>
              <a:buFont typeface="Times New Roman"/>
              <a:buChar char="●"/>
            </a:pPr>
            <a:r>
              <a:rPr b="1" i="0" lang="en" sz="1400" u="none" cap="none" strike="noStrike">
                <a:solidFill>
                  <a:srgbClr val="909090"/>
                </a:solidFill>
                <a:latin typeface="Times New Roman"/>
                <a:ea typeface="Times New Roman"/>
                <a:cs typeface="Times New Roman"/>
                <a:sym typeface="Times New Roman"/>
              </a:rPr>
              <a:t>Infosys Limited </a:t>
            </a:r>
            <a:r>
              <a:rPr b="0" i="0" lang="en" sz="1400" u="none" cap="none" strike="noStrike">
                <a:solidFill>
                  <a:srgbClr val="FFFFFF"/>
                </a:solidFill>
                <a:latin typeface="Times New Roman"/>
                <a:ea typeface="Times New Roman"/>
                <a:cs typeface="Times New Roman"/>
                <a:sym typeface="Times New Roman"/>
              </a:rPr>
              <a:t>submitted the greatest number of H1-B visa applications;</a:t>
            </a:r>
            <a:endParaRPr b="0" i="0" sz="1400" u="none" cap="none" strike="noStrike">
              <a:solidFill>
                <a:srgbClr val="FFFFFF"/>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FFFFFF"/>
              </a:buClr>
              <a:buSzPts val="1400"/>
              <a:buFont typeface="Times New Roman"/>
              <a:buChar char="●"/>
            </a:pPr>
            <a:r>
              <a:rPr b="1" i="0" lang="en" sz="1400" u="none" cap="none" strike="noStrike">
                <a:solidFill>
                  <a:srgbClr val="909090"/>
                </a:solidFill>
                <a:latin typeface="Times New Roman"/>
                <a:ea typeface="Times New Roman"/>
                <a:cs typeface="Times New Roman"/>
                <a:sym typeface="Times New Roman"/>
              </a:rPr>
              <a:t>Programmer Analyst </a:t>
            </a:r>
            <a:r>
              <a:rPr b="0" i="0" lang="en" sz="1400" u="none" cap="none" strike="noStrike">
                <a:solidFill>
                  <a:srgbClr val="FFFFFF"/>
                </a:solidFill>
                <a:latin typeface="Times New Roman"/>
                <a:ea typeface="Times New Roman"/>
                <a:cs typeface="Times New Roman"/>
                <a:sym typeface="Times New Roman"/>
              </a:rPr>
              <a:t>is the most common Job Titles applied for by the high applicant employers;</a:t>
            </a:r>
            <a:endParaRPr/>
          </a:p>
          <a:p>
            <a:pPr indent="-317500" lvl="0" marL="457200" marR="0" rtl="0" algn="l">
              <a:lnSpc>
                <a:spcPct val="100000"/>
              </a:lnSpc>
              <a:spcBef>
                <a:spcPts val="0"/>
              </a:spcBef>
              <a:spcAft>
                <a:spcPts val="0"/>
              </a:spcAft>
              <a:buClr>
                <a:srgbClr val="FFFFFF"/>
              </a:buClr>
              <a:buSzPts val="1400"/>
              <a:buFont typeface="Times New Roman"/>
              <a:buChar char="●"/>
            </a:pPr>
            <a:r>
              <a:rPr b="0" i="0" lang="en" sz="1400" u="none" cap="none" strike="noStrike">
                <a:solidFill>
                  <a:srgbClr val="FFFFFF"/>
                </a:solidFill>
                <a:latin typeface="Times New Roman"/>
                <a:ea typeface="Times New Roman"/>
                <a:cs typeface="Times New Roman"/>
                <a:sym typeface="Times New Roman"/>
              </a:rPr>
              <a:t>Occupations that are in </a:t>
            </a:r>
            <a:r>
              <a:rPr b="1" i="0" lang="en" sz="1400" u="none" cap="none" strike="noStrike">
                <a:solidFill>
                  <a:srgbClr val="909090"/>
                </a:solidFill>
                <a:latin typeface="Times New Roman"/>
                <a:ea typeface="Times New Roman"/>
                <a:cs typeface="Times New Roman"/>
                <a:sym typeface="Times New Roman"/>
              </a:rPr>
              <a:t>IT</a:t>
            </a:r>
            <a:r>
              <a:rPr b="0" i="0" lang="en" sz="1400" u="none" cap="none" strike="noStrike">
                <a:solidFill>
                  <a:srgbClr val="909090"/>
                </a:solidFill>
                <a:latin typeface="Times New Roman"/>
                <a:ea typeface="Times New Roman"/>
                <a:cs typeface="Times New Roman"/>
                <a:sym typeface="Times New Roman"/>
              </a:rPr>
              <a:t> field </a:t>
            </a:r>
            <a:r>
              <a:rPr b="0" i="0" lang="en" sz="1400" u="none" cap="none" strike="noStrike">
                <a:solidFill>
                  <a:srgbClr val="FFFFFF"/>
                </a:solidFill>
                <a:latin typeface="Times New Roman"/>
                <a:ea typeface="Times New Roman"/>
                <a:cs typeface="Times New Roman"/>
                <a:sym typeface="Times New Roman"/>
              </a:rPr>
              <a:t>with </a:t>
            </a:r>
            <a:r>
              <a:rPr b="1" i="0" lang="en" sz="1400" u="none" cap="none" strike="noStrike">
                <a:solidFill>
                  <a:srgbClr val="909090"/>
                </a:solidFill>
                <a:latin typeface="Times New Roman"/>
                <a:ea typeface="Times New Roman"/>
                <a:cs typeface="Times New Roman"/>
                <a:sym typeface="Times New Roman"/>
              </a:rPr>
              <a:t>full-time</a:t>
            </a:r>
            <a:r>
              <a:rPr b="0" i="0" lang="en" sz="1400" u="none" cap="none" strike="noStrike">
                <a:solidFill>
                  <a:srgbClr val="FFFFFF"/>
                </a:solidFill>
                <a:latin typeface="Times New Roman"/>
                <a:ea typeface="Times New Roman"/>
                <a:cs typeface="Times New Roman"/>
                <a:sym typeface="Times New Roman"/>
              </a:rPr>
              <a:t> position, relative </a:t>
            </a:r>
            <a:r>
              <a:rPr b="1" i="0" lang="en" sz="1400" u="none" cap="none" strike="noStrike">
                <a:solidFill>
                  <a:srgbClr val="909090"/>
                </a:solidFill>
                <a:latin typeface="Times New Roman"/>
                <a:ea typeface="Times New Roman"/>
                <a:cs typeface="Times New Roman"/>
                <a:sym typeface="Times New Roman"/>
              </a:rPr>
              <a:t>high wages </a:t>
            </a:r>
            <a:r>
              <a:rPr b="0" i="0" lang="en" sz="1400" u="none" cap="none" strike="noStrike">
                <a:solidFill>
                  <a:srgbClr val="FFFFFF"/>
                </a:solidFill>
                <a:latin typeface="Times New Roman"/>
                <a:ea typeface="Times New Roman"/>
                <a:cs typeface="Times New Roman"/>
                <a:sym typeface="Times New Roman"/>
              </a:rPr>
              <a:t>are more likely to qualify for an H-1 B visa.</a:t>
            </a:r>
            <a:endParaRPr b="0" i="0" sz="1400" u="none" cap="none" strike="noStrike">
              <a:solidFill>
                <a:srgbClr val="FFFFFF"/>
              </a:solidFill>
              <a:latin typeface="Times New Roman"/>
              <a:ea typeface="Times New Roman"/>
              <a:cs typeface="Times New Roman"/>
              <a:sym typeface="Times New Roman"/>
            </a:endParaRPr>
          </a:p>
        </p:txBody>
      </p:sp>
      <p:pic>
        <p:nvPicPr>
          <p:cNvPr descr="Text&#10;&#10;Description automatically generated" id="594" name="Google Shape;594;p29"/>
          <p:cNvPicPr preferRelativeResize="0"/>
          <p:nvPr/>
        </p:nvPicPr>
        <p:blipFill rotWithShape="1">
          <a:blip r:embed="rId3">
            <a:alphaModFix/>
          </a:blip>
          <a:srcRect b="0" l="0" r="0" t="0"/>
          <a:stretch/>
        </p:blipFill>
        <p:spPr>
          <a:xfrm>
            <a:off x="2470827" y="2295726"/>
            <a:ext cx="3904577" cy="1963979"/>
          </a:xfrm>
          <a:prstGeom prst="rect">
            <a:avLst/>
          </a:prstGeom>
          <a:noFill/>
          <a:ln>
            <a:noFill/>
          </a:ln>
        </p:spPr>
      </p:pic>
      <p:pic>
        <p:nvPicPr>
          <p:cNvPr id="595" name="Google Shape;595;p29"/>
          <p:cNvPicPr preferRelativeResize="0"/>
          <p:nvPr/>
        </p:nvPicPr>
        <p:blipFill rotWithShape="1">
          <a:blip r:embed="rId4">
            <a:alphaModFix/>
          </a:blip>
          <a:srcRect b="0" l="0" r="0" t="0"/>
          <a:stretch/>
        </p:blipFill>
        <p:spPr>
          <a:xfrm>
            <a:off x="173983" y="4662678"/>
            <a:ext cx="8796033" cy="498498"/>
          </a:xfrm>
          <a:prstGeom prst="rect">
            <a:avLst/>
          </a:prstGeom>
          <a:noFill/>
          <a:ln>
            <a:noFill/>
          </a:ln>
        </p:spPr>
      </p:pic>
      <p:sp>
        <p:nvSpPr>
          <p:cNvPr id="596" name="Google Shape;596;p29"/>
          <p:cNvSpPr txBox="1"/>
          <p:nvPr>
            <p:ph idx="12" type="sldNum"/>
          </p:nvPr>
        </p:nvSpPr>
        <p:spPr>
          <a:xfrm>
            <a:off x="7025763" y="35719"/>
            <a:ext cx="2057400"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82A"/>
        </a:solidFill>
      </p:bgPr>
    </p:bg>
    <p:spTree>
      <p:nvGrpSpPr>
        <p:cNvPr id="218" name="Shape 218"/>
        <p:cNvGrpSpPr/>
        <p:nvPr/>
      </p:nvGrpSpPr>
      <p:grpSpPr>
        <a:xfrm>
          <a:off x="0" y="0"/>
          <a:ext cx="0" cy="0"/>
          <a:chOff x="0" y="0"/>
          <a:chExt cx="0" cy="0"/>
        </a:xfrm>
      </p:grpSpPr>
      <p:sp>
        <p:nvSpPr>
          <p:cNvPr id="219" name="Google Shape;219;p3"/>
          <p:cNvSpPr txBox="1"/>
          <p:nvPr/>
        </p:nvSpPr>
        <p:spPr>
          <a:xfrm>
            <a:off x="252064" y="345949"/>
            <a:ext cx="2064300" cy="408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FFFFFF"/>
                </a:solidFill>
                <a:latin typeface="Microsoft Yahei"/>
                <a:ea typeface="Microsoft Yahei"/>
                <a:cs typeface="Microsoft Yahei"/>
                <a:sym typeface="Microsoft Yahei"/>
              </a:rPr>
              <a:t>Agenda</a:t>
            </a:r>
            <a:endParaRPr b="0" i="0" sz="2200" u="none" cap="none" strike="noStrike">
              <a:solidFill>
                <a:srgbClr val="000000"/>
              </a:solidFill>
              <a:latin typeface="Arial"/>
              <a:ea typeface="Arial"/>
              <a:cs typeface="Arial"/>
              <a:sym typeface="Arial"/>
            </a:endParaRPr>
          </a:p>
        </p:txBody>
      </p:sp>
      <p:sp>
        <p:nvSpPr>
          <p:cNvPr id="220" name="Google Shape;220;p3"/>
          <p:cNvSpPr/>
          <p:nvPr/>
        </p:nvSpPr>
        <p:spPr>
          <a:xfrm>
            <a:off x="1008460" y="1112103"/>
            <a:ext cx="1370410" cy="2782491"/>
          </a:xfrm>
          <a:custGeom>
            <a:rect b="b" l="l" r="r" t="t"/>
            <a:pathLst>
              <a:path extrusionOk="0" h="1599" w="788">
                <a:moveTo>
                  <a:pt x="449" y="484"/>
                </a:moveTo>
                <a:cubicBezTo>
                  <a:pt x="298" y="0"/>
                  <a:pt x="298" y="0"/>
                  <a:pt x="298" y="0"/>
                </a:cubicBezTo>
                <a:cubicBezTo>
                  <a:pt x="151" y="0"/>
                  <a:pt x="151" y="0"/>
                  <a:pt x="151" y="0"/>
                </a:cubicBezTo>
                <a:cubicBezTo>
                  <a:pt x="3" y="484"/>
                  <a:pt x="3" y="484"/>
                  <a:pt x="3" y="484"/>
                </a:cubicBezTo>
                <a:cubicBezTo>
                  <a:pt x="2" y="484"/>
                  <a:pt x="2" y="484"/>
                  <a:pt x="2" y="484"/>
                </a:cubicBezTo>
                <a:cubicBezTo>
                  <a:pt x="2" y="489"/>
                  <a:pt x="2" y="489"/>
                  <a:pt x="2" y="489"/>
                </a:cubicBezTo>
                <a:cubicBezTo>
                  <a:pt x="0" y="495"/>
                  <a:pt x="0" y="495"/>
                  <a:pt x="0" y="495"/>
                </a:cubicBezTo>
                <a:cubicBezTo>
                  <a:pt x="2" y="495"/>
                  <a:pt x="2" y="495"/>
                  <a:pt x="2" y="495"/>
                </a:cubicBezTo>
                <a:cubicBezTo>
                  <a:pt x="2" y="1599"/>
                  <a:pt x="2" y="1599"/>
                  <a:pt x="2" y="1599"/>
                </a:cubicBezTo>
                <a:cubicBezTo>
                  <a:pt x="788" y="1599"/>
                  <a:pt x="788" y="1599"/>
                  <a:pt x="788" y="1599"/>
                </a:cubicBezTo>
                <a:cubicBezTo>
                  <a:pt x="788" y="484"/>
                  <a:pt x="788" y="484"/>
                  <a:pt x="788" y="484"/>
                </a:cubicBezTo>
                <a:lnTo>
                  <a:pt x="449" y="484"/>
                </a:lnTo>
                <a:close/>
                <a:moveTo>
                  <a:pt x="197" y="179"/>
                </a:moveTo>
                <a:cubicBezTo>
                  <a:pt x="204" y="150"/>
                  <a:pt x="212" y="113"/>
                  <a:pt x="219" y="83"/>
                </a:cubicBezTo>
                <a:cubicBezTo>
                  <a:pt x="221" y="83"/>
                  <a:pt x="221" y="83"/>
                  <a:pt x="221" y="83"/>
                </a:cubicBezTo>
                <a:cubicBezTo>
                  <a:pt x="228" y="112"/>
                  <a:pt x="237" y="150"/>
                  <a:pt x="245" y="179"/>
                </a:cubicBezTo>
                <a:cubicBezTo>
                  <a:pt x="276" y="284"/>
                  <a:pt x="276" y="284"/>
                  <a:pt x="276" y="284"/>
                </a:cubicBezTo>
                <a:cubicBezTo>
                  <a:pt x="167" y="284"/>
                  <a:pt x="167" y="284"/>
                  <a:pt x="167" y="284"/>
                </a:cubicBezTo>
                <a:lnTo>
                  <a:pt x="197" y="179"/>
                </a:lnTo>
                <a:close/>
                <a:moveTo>
                  <a:pt x="151" y="368"/>
                </a:moveTo>
                <a:cubicBezTo>
                  <a:pt x="293" y="368"/>
                  <a:pt x="293" y="368"/>
                  <a:pt x="293" y="368"/>
                </a:cubicBezTo>
                <a:cubicBezTo>
                  <a:pt x="328" y="484"/>
                  <a:pt x="328" y="484"/>
                  <a:pt x="328" y="484"/>
                </a:cubicBezTo>
                <a:cubicBezTo>
                  <a:pt x="119" y="484"/>
                  <a:pt x="119" y="484"/>
                  <a:pt x="119" y="484"/>
                </a:cubicBezTo>
                <a:lnTo>
                  <a:pt x="151" y="368"/>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2323"/>
              </a:solidFill>
              <a:latin typeface="Calibri"/>
              <a:ea typeface="Calibri"/>
              <a:cs typeface="Calibri"/>
              <a:sym typeface="Calibri"/>
            </a:endParaRPr>
          </a:p>
        </p:txBody>
      </p:sp>
      <p:sp>
        <p:nvSpPr>
          <p:cNvPr id="221" name="Google Shape;221;p3"/>
          <p:cNvSpPr/>
          <p:nvPr/>
        </p:nvSpPr>
        <p:spPr>
          <a:xfrm>
            <a:off x="2451497" y="1949112"/>
            <a:ext cx="1366837" cy="2797969"/>
          </a:xfrm>
          <a:custGeom>
            <a:rect b="b" l="l" r="r" t="t"/>
            <a:pathLst>
              <a:path extrusionOk="0" h="1608" w="786">
                <a:moveTo>
                  <a:pt x="239" y="493"/>
                </a:moveTo>
                <a:cubicBezTo>
                  <a:pt x="273" y="486"/>
                  <a:pt x="298" y="474"/>
                  <a:pt x="316" y="460"/>
                </a:cubicBezTo>
                <a:cubicBezTo>
                  <a:pt x="347" y="435"/>
                  <a:pt x="368" y="400"/>
                  <a:pt x="368" y="354"/>
                </a:cubicBezTo>
                <a:cubicBezTo>
                  <a:pt x="368" y="291"/>
                  <a:pt x="326" y="247"/>
                  <a:pt x="269" y="232"/>
                </a:cubicBezTo>
                <a:cubicBezTo>
                  <a:pt x="269" y="231"/>
                  <a:pt x="269" y="231"/>
                  <a:pt x="269" y="231"/>
                </a:cubicBezTo>
                <a:cubicBezTo>
                  <a:pt x="324" y="210"/>
                  <a:pt x="350" y="169"/>
                  <a:pt x="350" y="126"/>
                </a:cubicBezTo>
                <a:cubicBezTo>
                  <a:pt x="350" y="80"/>
                  <a:pt x="326" y="46"/>
                  <a:pt x="291" y="28"/>
                </a:cubicBezTo>
                <a:cubicBezTo>
                  <a:pt x="255" y="7"/>
                  <a:pt x="213" y="0"/>
                  <a:pt x="145" y="0"/>
                </a:cubicBezTo>
                <a:cubicBezTo>
                  <a:pt x="88" y="0"/>
                  <a:pt x="30" y="5"/>
                  <a:pt x="0" y="11"/>
                </a:cubicBezTo>
                <a:cubicBezTo>
                  <a:pt x="0" y="493"/>
                  <a:pt x="0" y="493"/>
                  <a:pt x="0" y="493"/>
                </a:cubicBezTo>
                <a:cubicBezTo>
                  <a:pt x="0" y="497"/>
                  <a:pt x="0" y="497"/>
                  <a:pt x="0" y="497"/>
                </a:cubicBezTo>
                <a:cubicBezTo>
                  <a:pt x="0" y="1608"/>
                  <a:pt x="0" y="1608"/>
                  <a:pt x="0" y="1608"/>
                </a:cubicBezTo>
                <a:cubicBezTo>
                  <a:pt x="786" y="1608"/>
                  <a:pt x="786" y="1608"/>
                  <a:pt x="786" y="1608"/>
                </a:cubicBezTo>
                <a:cubicBezTo>
                  <a:pt x="786" y="493"/>
                  <a:pt x="786" y="493"/>
                  <a:pt x="786" y="493"/>
                </a:cubicBezTo>
                <a:lnTo>
                  <a:pt x="239" y="493"/>
                </a:lnTo>
                <a:close/>
                <a:moveTo>
                  <a:pt x="111" y="85"/>
                </a:moveTo>
                <a:cubicBezTo>
                  <a:pt x="120" y="83"/>
                  <a:pt x="134" y="82"/>
                  <a:pt x="159" y="82"/>
                </a:cubicBezTo>
                <a:cubicBezTo>
                  <a:pt x="210" y="82"/>
                  <a:pt x="238" y="102"/>
                  <a:pt x="238" y="139"/>
                </a:cubicBezTo>
                <a:cubicBezTo>
                  <a:pt x="238" y="176"/>
                  <a:pt x="207" y="200"/>
                  <a:pt x="148" y="200"/>
                </a:cubicBezTo>
                <a:cubicBezTo>
                  <a:pt x="111" y="200"/>
                  <a:pt x="111" y="200"/>
                  <a:pt x="111" y="200"/>
                </a:cubicBezTo>
                <a:lnTo>
                  <a:pt x="111" y="85"/>
                </a:lnTo>
                <a:close/>
                <a:moveTo>
                  <a:pt x="111" y="280"/>
                </a:moveTo>
                <a:cubicBezTo>
                  <a:pt x="149" y="280"/>
                  <a:pt x="149" y="280"/>
                  <a:pt x="149" y="280"/>
                </a:cubicBezTo>
                <a:cubicBezTo>
                  <a:pt x="205" y="280"/>
                  <a:pt x="250" y="300"/>
                  <a:pt x="250" y="350"/>
                </a:cubicBezTo>
                <a:cubicBezTo>
                  <a:pt x="250" y="402"/>
                  <a:pt x="205" y="422"/>
                  <a:pt x="155" y="422"/>
                </a:cubicBezTo>
                <a:cubicBezTo>
                  <a:pt x="135" y="422"/>
                  <a:pt x="122" y="422"/>
                  <a:pt x="111" y="420"/>
                </a:cubicBezTo>
                <a:lnTo>
                  <a:pt x="111" y="280"/>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2323"/>
              </a:solidFill>
              <a:latin typeface="Calibri"/>
              <a:ea typeface="Calibri"/>
              <a:cs typeface="Calibri"/>
              <a:sym typeface="Calibri"/>
            </a:endParaRPr>
          </a:p>
        </p:txBody>
      </p:sp>
      <p:sp>
        <p:nvSpPr>
          <p:cNvPr id="222" name="Google Shape;222;p3"/>
          <p:cNvSpPr/>
          <p:nvPr/>
        </p:nvSpPr>
        <p:spPr>
          <a:xfrm>
            <a:off x="3893344" y="1051381"/>
            <a:ext cx="1365647" cy="2809875"/>
          </a:xfrm>
          <a:custGeom>
            <a:rect b="b" l="l" r="r" t="t"/>
            <a:pathLst>
              <a:path extrusionOk="0" h="1615" w="786">
                <a:moveTo>
                  <a:pt x="355" y="501"/>
                </a:moveTo>
                <a:cubicBezTo>
                  <a:pt x="368" y="498"/>
                  <a:pt x="379" y="494"/>
                  <a:pt x="386" y="491"/>
                </a:cubicBezTo>
                <a:cubicBezTo>
                  <a:pt x="370" y="402"/>
                  <a:pt x="370" y="402"/>
                  <a:pt x="370" y="402"/>
                </a:cubicBezTo>
                <a:cubicBezTo>
                  <a:pt x="347" y="412"/>
                  <a:pt x="310" y="418"/>
                  <a:pt x="276" y="418"/>
                </a:cubicBezTo>
                <a:cubicBezTo>
                  <a:pt x="176" y="418"/>
                  <a:pt x="118" y="356"/>
                  <a:pt x="118" y="257"/>
                </a:cubicBezTo>
                <a:cubicBezTo>
                  <a:pt x="118" y="146"/>
                  <a:pt x="187" y="92"/>
                  <a:pt x="275" y="92"/>
                </a:cubicBezTo>
                <a:cubicBezTo>
                  <a:pt x="315" y="92"/>
                  <a:pt x="347" y="101"/>
                  <a:pt x="369" y="110"/>
                </a:cubicBezTo>
                <a:cubicBezTo>
                  <a:pt x="393" y="22"/>
                  <a:pt x="393" y="22"/>
                  <a:pt x="393" y="22"/>
                </a:cubicBezTo>
                <a:cubicBezTo>
                  <a:pt x="373" y="12"/>
                  <a:pt x="329" y="0"/>
                  <a:pt x="271" y="0"/>
                </a:cubicBezTo>
                <a:cubicBezTo>
                  <a:pt x="121" y="0"/>
                  <a:pt x="0" y="93"/>
                  <a:pt x="0" y="263"/>
                </a:cubicBezTo>
                <a:cubicBezTo>
                  <a:pt x="0" y="378"/>
                  <a:pt x="58" y="470"/>
                  <a:pt x="171" y="501"/>
                </a:cubicBezTo>
                <a:cubicBezTo>
                  <a:pt x="0" y="501"/>
                  <a:pt x="0" y="501"/>
                  <a:pt x="0" y="501"/>
                </a:cubicBezTo>
                <a:cubicBezTo>
                  <a:pt x="0" y="1615"/>
                  <a:pt x="0" y="1615"/>
                  <a:pt x="0" y="1615"/>
                </a:cubicBezTo>
                <a:cubicBezTo>
                  <a:pt x="786" y="1615"/>
                  <a:pt x="786" y="1615"/>
                  <a:pt x="786" y="1615"/>
                </a:cubicBezTo>
                <a:cubicBezTo>
                  <a:pt x="786" y="501"/>
                  <a:pt x="786" y="501"/>
                  <a:pt x="786" y="501"/>
                </a:cubicBezTo>
                <a:lnTo>
                  <a:pt x="355" y="501"/>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2323"/>
              </a:solidFill>
              <a:latin typeface="Calibri"/>
              <a:ea typeface="Calibri"/>
              <a:cs typeface="Calibri"/>
              <a:sym typeface="Calibri"/>
            </a:endParaRPr>
          </a:p>
        </p:txBody>
      </p:sp>
      <p:sp>
        <p:nvSpPr>
          <p:cNvPr id="223" name="Google Shape;223;p3"/>
          <p:cNvSpPr/>
          <p:nvPr/>
        </p:nvSpPr>
        <p:spPr>
          <a:xfrm>
            <a:off x="5322094" y="1908631"/>
            <a:ext cx="1368029" cy="2797969"/>
          </a:xfrm>
          <a:custGeom>
            <a:rect b="b" l="l" r="r" t="t"/>
            <a:pathLst>
              <a:path extrusionOk="0" h="1608" w="787">
                <a:moveTo>
                  <a:pt x="240" y="494"/>
                </a:moveTo>
                <a:cubicBezTo>
                  <a:pt x="287" y="483"/>
                  <a:pt x="327" y="466"/>
                  <a:pt x="357" y="441"/>
                </a:cubicBezTo>
                <a:cubicBezTo>
                  <a:pt x="404" y="400"/>
                  <a:pt x="439" y="335"/>
                  <a:pt x="439" y="240"/>
                </a:cubicBezTo>
                <a:cubicBezTo>
                  <a:pt x="439" y="152"/>
                  <a:pt x="406" y="90"/>
                  <a:pt x="355" y="52"/>
                </a:cubicBezTo>
                <a:cubicBezTo>
                  <a:pt x="308" y="16"/>
                  <a:pt x="246" y="0"/>
                  <a:pt x="151" y="0"/>
                </a:cubicBezTo>
                <a:cubicBezTo>
                  <a:pt x="95" y="0"/>
                  <a:pt x="42" y="4"/>
                  <a:pt x="0" y="11"/>
                </a:cubicBezTo>
                <a:cubicBezTo>
                  <a:pt x="0" y="494"/>
                  <a:pt x="0" y="494"/>
                  <a:pt x="0" y="494"/>
                </a:cubicBezTo>
                <a:cubicBezTo>
                  <a:pt x="0" y="497"/>
                  <a:pt x="0" y="497"/>
                  <a:pt x="0" y="497"/>
                </a:cubicBezTo>
                <a:cubicBezTo>
                  <a:pt x="0" y="1608"/>
                  <a:pt x="0" y="1608"/>
                  <a:pt x="0" y="1608"/>
                </a:cubicBezTo>
                <a:cubicBezTo>
                  <a:pt x="787" y="1608"/>
                  <a:pt x="787" y="1608"/>
                  <a:pt x="787" y="1608"/>
                </a:cubicBezTo>
                <a:cubicBezTo>
                  <a:pt x="787" y="494"/>
                  <a:pt x="787" y="494"/>
                  <a:pt x="787" y="494"/>
                </a:cubicBezTo>
                <a:lnTo>
                  <a:pt x="240" y="494"/>
                </a:lnTo>
                <a:close/>
                <a:moveTo>
                  <a:pt x="112" y="91"/>
                </a:moveTo>
                <a:cubicBezTo>
                  <a:pt x="122" y="88"/>
                  <a:pt x="139" y="86"/>
                  <a:pt x="163" y="86"/>
                </a:cubicBezTo>
                <a:cubicBezTo>
                  <a:pt x="260" y="86"/>
                  <a:pt x="320" y="137"/>
                  <a:pt x="320" y="244"/>
                </a:cubicBezTo>
                <a:cubicBezTo>
                  <a:pt x="320" y="362"/>
                  <a:pt x="253" y="418"/>
                  <a:pt x="151" y="417"/>
                </a:cubicBezTo>
                <a:cubicBezTo>
                  <a:pt x="138" y="417"/>
                  <a:pt x="122" y="417"/>
                  <a:pt x="112" y="415"/>
                </a:cubicBezTo>
                <a:lnTo>
                  <a:pt x="112" y="91"/>
                </a:ln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2323"/>
              </a:solidFill>
              <a:latin typeface="Calibri"/>
              <a:ea typeface="Calibri"/>
              <a:cs typeface="Calibri"/>
              <a:sym typeface="Calibri"/>
            </a:endParaRPr>
          </a:p>
        </p:txBody>
      </p:sp>
      <p:sp>
        <p:nvSpPr>
          <p:cNvPr id="224" name="Google Shape;224;p3"/>
          <p:cNvSpPr/>
          <p:nvPr/>
        </p:nvSpPr>
        <p:spPr>
          <a:xfrm>
            <a:off x="6766322" y="1190684"/>
            <a:ext cx="1369219" cy="2783681"/>
          </a:xfrm>
          <a:custGeom>
            <a:rect b="b" l="l" r="r" t="t"/>
            <a:pathLst>
              <a:path extrusionOk="0" h="2338" w="1150">
                <a:moveTo>
                  <a:pt x="462" y="709"/>
                </a:moveTo>
                <a:lnTo>
                  <a:pt x="462" y="590"/>
                </a:lnTo>
                <a:lnTo>
                  <a:pt x="164" y="590"/>
                </a:lnTo>
                <a:lnTo>
                  <a:pt x="164" y="418"/>
                </a:lnTo>
                <a:lnTo>
                  <a:pt x="430" y="418"/>
                </a:lnTo>
                <a:lnTo>
                  <a:pt x="430" y="285"/>
                </a:lnTo>
                <a:lnTo>
                  <a:pt x="164" y="285"/>
                </a:lnTo>
                <a:lnTo>
                  <a:pt x="164" y="134"/>
                </a:lnTo>
                <a:lnTo>
                  <a:pt x="446" y="134"/>
                </a:lnTo>
                <a:lnTo>
                  <a:pt x="446" y="0"/>
                </a:lnTo>
                <a:lnTo>
                  <a:pt x="0" y="0"/>
                </a:lnTo>
                <a:lnTo>
                  <a:pt x="0" y="709"/>
                </a:lnTo>
                <a:lnTo>
                  <a:pt x="0" y="725"/>
                </a:lnTo>
                <a:lnTo>
                  <a:pt x="0" y="2338"/>
                </a:lnTo>
                <a:lnTo>
                  <a:pt x="1150" y="2338"/>
                </a:lnTo>
                <a:lnTo>
                  <a:pt x="1150" y="709"/>
                </a:lnTo>
                <a:lnTo>
                  <a:pt x="462" y="709"/>
                </a:ln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2323"/>
              </a:solidFill>
              <a:latin typeface="Calibri"/>
              <a:ea typeface="Calibri"/>
              <a:cs typeface="Calibri"/>
              <a:sym typeface="Calibri"/>
            </a:endParaRPr>
          </a:p>
        </p:txBody>
      </p:sp>
      <p:sp>
        <p:nvSpPr>
          <p:cNvPr id="225" name="Google Shape;225;p3"/>
          <p:cNvSpPr txBox="1"/>
          <p:nvPr/>
        </p:nvSpPr>
        <p:spPr>
          <a:xfrm>
            <a:off x="1071925" y="2417150"/>
            <a:ext cx="1167000" cy="769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100"/>
              <a:buFont typeface="Arial"/>
              <a:buNone/>
            </a:pPr>
            <a:r>
              <a:rPr b="1" i="0" lang="en" sz="1900" u="none" cap="none" strike="noStrike">
                <a:solidFill>
                  <a:srgbClr val="000000"/>
                </a:solidFill>
                <a:latin typeface="Times New Roman"/>
                <a:ea typeface="Times New Roman"/>
                <a:cs typeface="Times New Roman"/>
                <a:sym typeface="Times New Roman"/>
              </a:rPr>
              <a:t>Executive Summary</a:t>
            </a:r>
            <a:endParaRPr b="1" i="0" sz="1900" u="none" cap="none" strike="noStrike">
              <a:solidFill>
                <a:srgbClr val="000000"/>
              </a:solidFill>
              <a:latin typeface="Times New Roman"/>
              <a:ea typeface="Times New Roman"/>
              <a:cs typeface="Times New Roman"/>
              <a:sym typeface="Times New Roman"/>
            </a:endParaRPr>
          </a:p>
          <a:p>
            <a:pPr indent="0" lvl="0" marL="0" marR="0" rtl="0" algn="l">
              <a:lnSpc>
                <a:spcPct val="12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sp>
        <p:nvSpPr>
          <p:cNvPr id="226" name="Google Shape;226;p3"/>
          <p:cNvSpPr txBox="1"/>
          <p:nvPr/>
        </p:nvSpPr>
        <p:spPr>
          <a:xfrm>
            <a:off x="2524125" y="3220825"/>
            <a:ext cx="1294200" cy="1062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100"/>
              <a:buFont typeface="Arial"/>
              <a:buNone/>
            </a:pPr>
            <a:r>
              <a:rPr b="1" i="0" lang="en" sz="1900" u="none" cap="none" strike="noStrike">
                <a:solidFill>
                  <a:schemeClr val="dk1"/>
                </a:solidFill>
                <a:latin typeface="Times New Roman"/>
                <a:ea typeface="Times New Roman"/>
                <a:cs typeface="Times New Roman"/>
                <a:sym typeface="Times New Roman"/>
              </a:rPr>
              <a:t>Exploratory Data Analysis </a:t>
            </a:r>
            <a:endParaRPr b="1" i="0" sz="1900" u="none" cap="none" strike="noStrike">
              <a:solidFill>
                <a:srgbClr val="000000"/>
              </a:solidFill>
              <a:latin typeface="Times New Roman"/>
              <a:ea typeface="Times New Roman"/>
              <a:cs typeface="Times New Roman"/>
              <a:sym typeface="Times New Roman"/>
            </a:endParaRPr>
          </a:p>
          <a:p>
            <a:pPr indent="0" lvl="0" marL="0" marR="0" rtl="0" algn="l">
              <a:lnSpc>
                <a:spcPct val="120000"/>
              </a:lnSpc>
              <a:spcBef>
                <a:spcPts val="0"/>
              </a:spcBef>
              <a:spcAft>
                <a:spcPts val="0"/>
              </a:spcAft>
              <a:buClr>
                <a:srgbClr val="000000"/>
              </a:buClr>
              <a:buSzPts val="1200"/>
              <a:buFont typeface="Arial"/>
              <a:buNone/>
            </a:pPr>
            <a:r>
              <a:t/>
            </a:r>
            <a:endParaRPr b="1" i="0" sz="1200" u="none" cap="none" strike="noStrike">
              <a:solidFill>
                <a:srgbClr val="232323"/>
              </a:solidFill>
              <a:latin typeface="Arial"/>
              <a:ea typeface="Arial"/>
              <a:cs typeface="Arial"/>
              <a:sym typeface="Arial"/>
            </a:endParaRPr>
          </a:p>
        </p:txBody>
      </p:sp>
      <p:sp>
        <p:nvSpPr>
          <p:cNvPr id="227" name="Google Shape;227;p3"/>
          <p:cNvSpPr txBox="1"/>
          <p:nvPr/>
        </p:nvSpPr>
        <p:spPr>
          <a:xfrm>
            <a:off x="3944699" y="2417150"/>
            <a:ext cx="1365600" cy="846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800"/>
              <a:buFont typeface="Arial"/>
              <a:buNone/>
            </a:pPr>
            <a:r>
              <a:rPr b="1" i="0" lang="en" sz="1800" u="none" cap="none" strike="noStrike">
                <a:solidFill>
                  <a:schemeClr val="dk1"/>
                </a:solidFill>
                <a:latin typeface="Times New Roman"/>
                <a:ea typeface="Times New Roman"/>
                <a:cs typeface="Times New Roman"/>
                <a:sym typeface="Times New Roman"/>
              </a:rPr>
              <a:t>Data Preprocessing</a:t>
            </a:r>
            <a:endParaRPr b="1" i="0" sz="1800" u="none" cap="none" strike="noStrike">
              <a:solidFill>
                <a:srgbClr val="000000"/>
              </a:solidFill>
              <a:latin typeface="Times New Roman"/>
              <a:ea typeface="Times New Roman"/>
              <a:cs typeface="Times New Roman"/>
              <a:sym typeface="Times New Roman"/>
            </a:endParaRPr>
          </a:p>
          <a:p>
            <a:pPr indent="0" lvl="0" marL="0" marR="0" rtl="0" algn="l">
              <a:lnSpc>
                <a:spcPct val="120000"/>
              </a:lnSpc>
              <a:spcBef>
                <a:spcPts val="0"/>
              </a:spcBef>
              <a:spcAft>
                <a:spcPts val="0"/>
              </a:spcAft>
              <a:buClr>
                <a:srgbClr val="000000"/>
              </a:buClr>
              <a:buSzPts val="1900"/>
              <a:buFont typeface="Arial"/>
              <a:buNone/>
            </a:pPr>
            <a:r>
              <a:t/>
            </a:r>
            <a:endParaRPr b="1" i="0" sz="1900" u="none" cap="none" strike="noStrike">
              <a:solidFill>
                <a:srgbClr val="232323"/>
              </a:solidFill>
              <a:latin typeface="Times New Roman"/>
              <a:ea typeface="Times New Roman"/>
              <a:cs typeface="Times New Roman"/>
              <a:sym typeface="Times New Roman"/>
            </a:endParaRPr>
          </a:p>
        </p:txBody>
      </p:sp>
      <p:sp>
        <p:nvSpPr>
          <p:cNvPr id="228" name="Google Shape;228;p3"/>
          <p:cNvSpPr txBox="1"/>
          <p:nvPr/>
        </p:nvSpPr>
        <p:spPr>
          <a:xfrm>
            <a:off x="5391000" y="3220825"/>
            <a:ext cx="1110000" cy="477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rgbClr val="000000"/>
                </a:solidFill>
                <a:latin typeface="Times New Roman"/>
                <a:ea typeface="Times New Roman"/>
                <a:cs typeface="Times New Roman"/>
                <a:sym typeface="Times New Roman"/>
              </a:rPr>
              <a:t>Modelling</a:t>
            </a:r>
            <a:r>
              <a:rPr b="1" i="0" lang="en" sz="1800" u="none" cap="none" strike="noStrike">
                <a:solidFill>
                  <a:schemeClr val="lt1"/>
                </a:solidFill>
                <a:latin typeface="Times New Roman"/>
                <a:ea typeface="Times New Roman"/>
                <a:cs typeface="Times New Roman"/>
                <a:sym typeface="Times New Roman"/>
              </a:rPr>
              <a:t> </a:t>
            </a:r>
            <a:endParaRPr b="1" i="0" sz="1100" u="none" cap="none" strike="noStrike">
              <a:solidFill>
                <a:schemeClr val="dk1"/>
              </a:solidFill>
              <a:latin typeface="Times New Roman"/>
              <a:ea typeface="Times New Roman"/>
              <a:cs typeface="Times New Roman"/>
              <a:sym typeface="Times New Roman"/>
            </a:endParaRPr>
          </a:p>
          <a:p>
            <a:pPr indent="0" lvl="0" marL="0" marR="0" rtl="0" algn="l">
              <a:lnSpc>
                <a:spcPct val="120000"/>
              </a:lnSpc>
              <a:spcBef>
                <a:spcPts val="0"/>
              </a:spcBef>
              <a:spcAft>
                <a:spcPts val="0"/>
              </a:spcAft>
              <a:buClr>
                <a:srgbClr val="000000"/>
              </a:buClr>
              <a:buSzPts val="1200"/>
              <a:buFont typeface="Arial"/>
              <a:buNone/>
            </a:pPr>
            <a:r>
              <a:t/>
            </a:r>
            <a:endParaRPr b="1" i="0" sz="1200" u="none" cap="none" strike="noStrike">
              <a:solidFill>
                <a:srgbClr val="232323"/>
              </a:solidFill>
              <a:latin typeface="Arial"/>
              <a:ea typeface="Arial"/>
              <a:cs typeface="Arial"/>
              <a:sym typeface="Arial"/>
            </a:endParaRPr>
          </a:p>
        </p:txBody>
      </p:sp>
      <p:sp>
        <p:nvSpPr>
          <p:cNvPr id="229" name="Google Shape;229;p3"/>
          <p:cNvSpPr txBox="1"/>
          <p:nvPr/>
        </p:nvSpPr>
        <p:spPr>
          <a:xfrm>
            <a:off x="6816524" y="2219675"/>
            <a:ext cx="1167000" cy="1754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rgbClr val="000000"/>
                </a:solidFill>
                <a:latin typeface="Times New Roman"/>
                <a:ea typeface="Times New Roman"/>
                <a:cs typeface="Times New Roman"/>
                <a:sym typeface="Times New Roman"/>
              </a:rPr>
              <a:t>Findings and Strategies &amp; Future Blueprint</a:t>
            </a:r>
            <a:endParaRPr b="1" i="0" sz="19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900"/>
              <a:buFont typeface="Arial"/>
              <a:buNone/>
            </a:pPr>
            <a:r>
              <a:t/>
            </a:r>
            <a:endParaRPr b="1" i="0" sz="1900" u="none" cap="none" strike="noStrike">
              <a:solidFill>
                <a:srgbClr val="000000"/>
              </a:solidFill>
              <a:latin typeface="Times New Roman"/>
              <a:ea typeface="Times New Roman"/>
              <a:cs typeface="Times New Roman"/>
              <a:sym typeface="Times New Roman"/>
            </a:endParaRPr>
          </a:p>
        </p:txBody>
      </p:sp>
      <p:sp>
        <p:nvSpPr>
          <p:cNvPr id="230" name="Google Shape;230;p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82A"/>
        </a:solidFill>
      </p:bgPr>
    </p:bg>
    <p:spTree>
      <p:nvGrpSpPr>
        <p:cNvPr id="600" name="Shape 600"/>
        <p:cNvGrpSpPr/>
        <p:nvPr/>
      </p:nvGrpSpPr>
      <p:grpSpPr>
        <a:xfrm>
          <a:off x="0" y="0"/>
          <a:ext cx="0" cy="0"/>
          <a:chOff x="0" y="0"/>
          <a:chExt cx="0" cy="0"/>
        </a:xfrm>
      </p:grpSpPr>
      <p:sp>
        <p:nvSpPr>
          <p:cNvPr id="601" name="Google Shape;601;p30"/>
          <p:cNvSpPr txBox="1"/>
          <p:nvPr/>
        </p:nvSpPr>
        <p:spPr>
          <a:xfrm>
            <a:off x="252102" y="345950"/>
            <a:ext cx="5007600" cy="387768"/>
          </a:xfrm>
          <a:prstGeom prst="rect">
            <a:avLst/>
          </a:prstGeom>
          <a:noFill/>
          <a:ln>
            <a:noFill/>
          </a:ln>
        </p:spPr>
        <p:txBody>
          <a:bodyPr anchorCtr="0" anchor="t" bIns="34275" lIns="68575" spcFirstLastPara="1" rIns="68575" wrap="square" tIns="34275">
            <a:sp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FFFFFF"/>
                </a:solidFill>
                <a:latin typeface="Times New Roman"/>
                <a:ea typeface="Times New Roman"/>
                <a:cs typeface="Times New Roman"/>
                <a:sym typeface="Times New Roman"/>
              </a:rPr>
              <a:t>Challenges and Solutions</a:t>
            </a:r>
            <a:endParaRPr b="0" i="0" sz="1200" u="none" cap="none" strike="noStrike">
              <a:solidFill>
                <a:srgbClr val="000000"/>
              </a:solidFill>
              <a:latin typeface="Arial"/>
              <a:ea typeface="Arial"/>
              <a:cs typeface="Arial"/>
              <a:sym typeface="Arial"/>
            </a:endParaRPr>
          </a:p>
        </p:txBody>
      </p:sp>
      <p:grpSp>
        <p:nvGrpSpPr>
          <p:cNvPr id="602" name="Google Shape;602;p30"/>
          <p:cNvGrpSpPr/>
          <p:nvPr/>
        </p:nvGrpSpPr>
        <p:grpSpPr>
          <a:xfrm>
            <a:off x="484884" y="1393735"/>
            <a:ext cx="8012182" cy="2463080"/>
            <a:chOff x="252102" y="1357572"/>
            <a:chExt cx="8012182" cy="2463080"/>
          </a:xfrm>
        </p:grpSpPr>
        <p:grpSp>
          <p:nvGrpSpPr>
            <p:cNvPr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id="603" name="Google Shape;603;p30" title="iSlide™ 版权声明  COPYRIGHT NOTICE"/>
            <p:cNvGrpSpPr/>
            <p:nvPr/>
          </p:nvGrpSpPr>
          <p:grpSpPr>
            <a:xfrm>
              <a:off x="252102" y="1357572"/>
              <a:ext cx="8004489" cy="2463080"/>
              <a:chOff x="-1093403" y="1766219"/>
              <a:chExt cx="14385569" cy="4426616"/>
            </a:xfrm>
          </p:grpSpPr>
          <p:sp>
            <p:nvSpPr>
              <p:cNvPr id="604" name="Google Shape;604;p30"/>
              <p:cNvSpPr/>
              <p:nvPr/>
            </p:nvSpPr>
            <p:spPr>
              <a:xfrm>
                <a:off x="4013201" y="2799216"/>
                <a:ext cx="2243112" cy="2243112"/>
              </a:xfrm>
              <a:prstGeom prst="teardrop">
                <a:avLst>
                  <a:gd fmla="val 100000" name="adj"/>
                </a:avLst>
              </a:prstGeom>
              <a:solidFill>
                <a:schemeClr val="accent1"/>
              </a:solid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rgbClr val="FFFFFF"/>
                  </a:solidFill>
                  <a:latin typeface="Arial"/>
                  <a:ea typeface="Arial"/>
                  <a:cs typeface="Arial"/>
                  <a:sym typeface="Arial"/>
                </a:endParaRPr>
              </a:p>
            </p:txBody>
          </p:sp>
          <p:sp>
            <p:nvSpPr>
              <p:cNvPr id="605" name="Google Shape;605;p30"/>
              <p:cNvSpPr/>
              <p:nvPr/>
            </p:nvSpPr>
            <p:spPr>
              <a:xfrm rot="10800000">
                <a:off x="6364944" y="2234772"/>
                <a:ext cx="1813857" cy="1813857"/>
              </a:xfrm>
              <a:prstGeom prst="teardrop">
                <a:avLst>
                  <a:gd fmla="val 100000" name="adj"/>
                </a:avLst>
              </a:prstGeom>
              <a:solidFill>
                <a:srgbClr val="7F7F7F"/>
              </a:solid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rgbClr val="FFFFFF"/>
                  </a:solidFill>
                  <a:latin typeface="Arial"/>
                  <a:ea typeface="Arial"/>
                  <a:cs typeface="Arial"/>
                  <a:sym typeface="Arial"/>
                </a:endParaRPr>
              </a:p>
            </p:txBody>
          </p:sp>
          <p:sp>
            <p:nvSpPr>
              <p:cNvPr id="606" name="Google Shape;606;p30"/>
              <p:cNvSpPr/>
              <p:nvPr/>
            </p:nvSpPr>
            <p:spPr>
              <a:xfrm>
                <a:off x="4830198" y="3400029"/>
                <a:ext cx="609117" cy="609685"/>
              </a:xfrm>
              <a:custGeom>
                <a:rect b="b" l="l" r="r" t="t"/>
                <a:pathLst>
                  <a:path extrusionOk="0" h="606722" w="606157">
                    <a:moveTo>
                      <a:pt x="451337" y="147905"/>
                    </a:moveTo>
                    <a:lnTo>
                      <a:pt x="569477" y="147905"/>
                    </a:lnTo>
                    <a:cubicBezTo>
                      <a:pt x="589954" y="148971"/>
                      <a:pt x="606157" y="165856"/>
                      <a:pt x="606157" y="186562"/>
                    </a:cubicBezTo>
                    <a:lnTo>
                      <a:pt x="606157" y="363939"/>
                    </a:lnTo>
                    <a:cubicBezTo>
                      <a:pt x="606157" y="375936"/>
                      <a:pt x="596453" y="385711"/>
                      <a:pt x="584434" y="385711"/>
                    </a:cubicBezTo>
                    <a:lnTo>
                      <a:pt x="557904" y="385711"/>
                    </a:lnTo>
                    <a:lnTo>
                      <a:pt x="549980" y="548781"/>
                    </a:lnTo>
                    <a:cubicBezTo>
                      <a:pt x="548378" y="581217"/>
                      <a:pt x="521580" y="606722"/>
                      <a:pt x="489085" y="606722"/>
                    </a:cubicBezTo>
                    <a:cubicBezTo>
                      <a:pt x="455877" y="606722"/>
                      <a:pt x="428456" y="580684"/>
                      <a:pt x="426854" y="547537"/>
                    </a:cubicBezTo>
                    <a:lnTo>
                      <a:pt x="420711" y="420814"/>
                    </a:lnTo>
                    <a:cubicBezTo>
                      <a:pt x="444482" y="412194"/>
                      <a:pt x="461219" y="389355"/>
                      <a:pt x="461219" y="363228"/>
                    </a:cubicBezTo>
                    <a:lnTo>
                      <a:pt x="461219" y="185762"/>
                    </a:lnTo>
                    <a:cubicBezTo>
                      <a:pt x="461219" y="172077"/>
                      <a:pt x="457658" y="159102"/>
                      <a:pt x="451337" y="147905"/>
                    </a:cubicBezTo>
                    <a:close/>
                    <a:moveTo>
                      <a:pt x="38457" y="147552"/>
                    </a:moveTo>
                    <a:lnTo>
                      <a:pt x="155074" y="147552"/>
                    </a:lnTo>
                    <a:cubicBezTo>
                      <a:pt x="148664" y="158839"/>
                      <a:pt x="145014" y="171902"/>
                      <a:pt x="145014" y="185766"/>
                    </a:cubicBezTo>
                    <a:lnTo>
                      <a:pt x="145014" y="363239"/>
                    </a:lnTo>
                    <a:cubicBezTo>
                      <a:pt x="145014" y="389811"/>
                      <a:pt x="162284" y="413184"/>
                      <a:pt x="187210" y="421360"/>
                    </a:cubicBezTo>
                    <a:lnTo>
                      <a:pt x="181068" y="548444"/>
                    </a:lnTo>
                    <a:cubicBezTo>
                      <a:pt x="179465" y="580881"/>
                      <a:pt x="152670" y="606298"/>
                      <a:pt x="120178" y="606298"/>
                    </a:cubicBezTo>
                    <a:cubicBezTo>
                      <a:pt x="86973" y="606298"/>
                      <a:pt x="59555" y="580348"/>
                      <a:pt x="57952" y="547200"/>
                    </a:cubicBezTo>
                    <a:lnTo>
                      <a:pt x="50029" y="385279"/>
                    </a:lnTo>
                    <a:lnTo>
                      <a:pt x="21810" y="385279"/>
                    </a:lnTo>
                    <a:cubicBezTo>
                      <a:pt x="9792" y="385279"/>
                      <a:pt x="0" y="375592"/>
                      <a:pt x="0" y="363595"/>
                    </a:cubicBezTo>
                    <a:lnTo>
                      <a:pt x="0" y="186122"/>
                    </a:lnTo>
                    <a:cubicBezTo>
                      <a:pt x="0" y="164882"/>
                      <a:pt x="17181" y="147641"/>
                      <a:pt x="38457" y="147552"/>
                    </a:cubicBezTo>
                    <a:close/>
                    <a:moveTo>
                      <a:pt x="222975" y="147058"/>
                    </a:moveTo>
                    <a:lnTo>
                      <a:pt x="282512" y="147058"/>
                    </a:lnTo>
                    <a:lnTo>
                      <a:pt x="270498" y="159057"/>
                    </a:lnTo>
                    <a:cubicBezTo>
                      <a:pt x="267739" y="161901"/>
                      <a:pt x="267739" y="166523"/>
                      <a:pt x="270498" y="169278"/>
                    </a:cubicBezTo>
                    <a:lnTo>
                      <a:pt x="283224" y="181988"/>
                    </a:lnTo>
                    <a:lnTo>
                      <a:pt x="273345" y="292199"/>
                    </a:lnTo>
                    <a:cubicBezTo>
                      <a:pt x="272989" y="296021"/>
                      <a:pt x="274057" y="299754"/>
                      <a:pt x="276193" y="302953"/>
                    </a:cubicBezTo>
                    <a:lnTo>
                      <a:pt x="297196" y="332550"/>
                    </a:lnTo>
                    <a:cubicBezTo>
                      <a:pt x="298531" y="334417"/>
                      <a:pt x="300756" y="335572"/>
                      <a:pt x="303070" y="335572"/>
                    </a:cubicBezTo>
                    <a:cubicBezTo>
                      <a:pt x="305472" y="335572"/>
                      <a:pt x="307608" y="334417"/>
                      <a:pt x="309032" y="332550"/>
                    </a:cubicBezTo>
                    <a:lnTo>
                      <a:pt x="329946" y="302953"/>
                    </a:lnTo>
                    <a:cubicBezTo>
                      <a:pt x="332171" y="299754"/>
                      <a:pt x="333239" y="296021"/>
                      <a:pt x="332883" y="292199"/>
                    </a:cubicBezTo>
                    <a:lnTo>
                      <a:pt x="323004" y="181988"/>
                    </a:lnTo>
                    <a:lnTo>
                      <a:pt x="335641" y="169278"/>
                    </a:lnTo>
                    <a:cubicBezTo>
                      <a:pt x="338489" y="166523"/>
                      <a:pt x="338489" y="161901"/>
                      <a:pt x="335641" y="159057"/>
                    </a:cubicBezTo>
                    <a:lnTo>
                      <a:pt x="323627" y="147058"/>
                    </a:lnTo>
                    <a:lnTo>
                      <a:pt x="385033" y="147058"/>
                    </a:lnTo>
                    <a:lnTo>
                      <a:pt x="385033" y="147147"/>
                    </a:lnTo>
                    <a:cubicBezTo>
                      <a:pt x="405413" y="148214"/>
                      <a:pt x="421699" y="165101"/>
                      <a:pt x="421699" y="185721"/>
                    </a:cubicBezTo>
                    <a:lnTo>
                      <a:pt x="421699" y="363214"/>
                    </a:lnTo>
                    <a:cubicBezTo>
                      <a:pt x="421699" y="375213"/>
                      <a:pt x="411910" y="384901"/>
                      <a:pt x="399895" y="384901"/>
                    </a:cubicBezTo>
                    <a:lnTo>
                      <a:pt x="373375" y="384901"/>
                    </a:lnTo>
                    <a:lnTo>
                      <a:pt x="371506" y="424363"/>
                    </a:lnTo>
                    <a:lnTo>
                      <a:pt x="365455" y="548084"/>
                    </a:lnTo>
                    <a:cubicBezTo>
                      <a:pt x="363853" y="580525"/>
                      <a:pt x="337154" y="605945"/>
                      <a:pt x="304582" y="605945"/>
                    </a:cubicBezTo>
                    <a:cubicBezTo>
                      <a:pt x="271388" y="605945"/>
                      <a:pt x="244066" y="579903"/>
                      <a:pt x="242464" y="546840"/>
                    </a:cubicBezTo>
                    <a:lnTo>
                      <a:pt x="236502" y="424363"/>
                    </a:lnTo>
                    <a:lnTo>
                      <a:pt x="234544" y="384901"/>
                    </a:lnTo>
                    <a:lnTo>
                      <a:pt x="206244" y="384901"/>
                    </a:lnTo>
                    <a:cubicBezTo>
                      <a:pt x="194229" y="384901"/>
                      <a:pt x="184529" y="375213"/>
                      <a:pt x="184529" y="363214"/>
                    </a:cubicBezTo>
                    <a:lnTo>
                      <a:pt x="184529" y="185721"/>
                    </a:lnTo>
                    <a:cubicBezTo>
                      <a:pt x="184529" y="164479"/>
                      <a:pt x="201705" y="147236"/>
                      <a:pt x="222975" y="147058"/>
                    </a:cubicBezTo>
                    <a:close/>
                    <a:moveTo>
                      <a:pt x="488454" y="706"/>
                    </a:moveTo>
                    <a:cubicBezTo>
                      <a:pt x="522711" y="706"/>
                      <a:pt x="550481" y="28445"/>
                      <a:pt x="550481" y="62663"/>
                    </a:cubicBezTo>
                    <a:cubicBezTo>
                      <a:pt x="550481" y="96881"/>
                      <a:pt x="522711" y="124620"/>
                      <a:pt x="488454" y="124620"/>
                    </a:cubicBezTo>
                    <a:cubicBezTo>
                      <a:pt x="454197" y="124620"/>
                      <a:pt x="426427" y="96881"/>
                      <a:pt x="426427" y="62663"/>
                    </a:cubicBezTo>
                    <a:cubicBezTo>
                      <a:pt x="426427" y="28445"/>
                      <a:pt x="454197" y="706"/>
                      <a:pt x="488454" y="706"/>
                    </a:cubicBezTo>
                    <a:close/>
                    <a:moveTo>
                      <a:pt x="119538" y="353"/>
                    </a:moveTo>
                    <a:cubicBezTo>
                      <a:pt x="153795" y="353"/>
                      <a:pt x="181565" y="28092"/>
                      <a:pt x="181565" y="62310"/>
                    </a:cubicBezTo>
                    <a:cubicBezTo>
                      <a:pt x="181565" y="96528"/>
                      <a:pt x="153795" y="124267"/>
                      <a:pt x="119538" y="124267"/>
                    </a:cubicBezTo>
                    <a:cubicBezTo>
                      <a:pt x="85281" y="124267"/>
                      <a:pt x="57511" y="96528"/>
                      <a:pt x="57511" y="62310"/>
                    </a:cubicBezTo>
                    <a:cubicBezTo>
                      <a:pt x="57511" y="28092"/>
                      <a:pt x="85281" y="353"/>
                      <a:pt x="119538" y="353"/>
                    </a:cubicBezTo>
                    <a:close/>
                    <a:moveTo>
                      <a:pt x="303961" y="0"/>
                    </a:moveTo>
                    <a:cubicBezTo>
                      <a:pt x="338237" y="0"/>
                      <a:pt x="366024" y="27739"/>
                      <a:pt x="366024" y="61957"/>
                    </a:cubicBezTo>
                    <a:cubicBezTo>
                      <a:pt x="366024" y="96175"/>
                      <a:pt x="338237" y="123914"/>
                      <a:pt x="303961" y="123914"/>
                    </a:cubicBezTo>
                    <a:cubicBezTo>
                      <a:pt x="269685" y="123914"/>
                      <a:pt x="241898" y="96175"/>
                      <a:pt x="241898" y="61957"/>
                    </a:cubicBezTo>
                    <a:cubicBezTo>
                      <a:pt x="241898" y="27739"/>
                      <a:pt x="269685" y="0"/>
                      <a:pt x="303961"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30"/>
              <p:cNvSpPr txBox="1"/>
              <p:nvPr/>
            </p:nvSpPr>
            <p:spPr>
              <a:xfrm>
                <a:off x="4322721" y="4009714"/>
                <a:ext cx="1624069" cy="441805"/>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ctr">
                  <a:lnSpc>
                    <a:spcPct val="100000"/>
                  </a:lnSpc>
                  <a:spcBef>
                    <a:spcPts val="0"/>
                  </a:spcBef>
                  <a:spcAft>
                    <a:spcPts val="0"/>
                  </a:spcAft>
                  <a:buClr>
                    <a:srgbClr val="000000"/>
                  </a:buClr>
                  <a:buSzPct val="100000"/>
                  <a:buFont typeface="Arial"/>
                  <a:buNone/>
                </a:pPr>
                <a:r>
                  <a:rPr b="1" i="0" lang="en" sz="1800" u="none" cap="none" strike="noStrike">
                    <a:solidFill>
                      <a:srgbClr val="FFFFFF"/>
                    </a:solidFill>
                    <a:latin typeface="Arial"/>
                    <a:ea typeface="Arial"/>
                    <a:cs typeface="Arial"/>
                    <a:sym typeface="Arial"/>
                  </a:rPr>
                  <a:t>Text here</a:t>
                </a:r>
                <a:endParaRPr/>
              </a:p>
            </p:txBody>
          </p:sp>
          <p:sp>
            <p:nvSpPr>
              <p:cNvPr id="608" name="Google Shape;608;p30"/>
              <p:cNvSpPr/>
              <p:nvPr/>
            </p:nvSpPr>
            <p:spPr>
              <a:xfrm>
                <a:off x="-1093403" y="2505851"/>
                <a:ext cx="4916104" cy="3686984"/>
              </a:xfrm>
              <a:prstGeom prst="rect">
                <a:avLst/>
              </a:prstGeom>
              <a:noFill/>
              <a:ln>
                <a:noFill/>
              </a:ln>
            </p:spPr>
            <p:txBody>
              <a:bodyPr anchorCtr="0" anchor="t" bIns="45700" lIns="91425" spcFirstLastPara="1" rIns="91425" wrap="square" tIns="45700">
                <a:normAutofit/>
              </a:bodyPr>
              <a:lstStyle/>
              <a:p>
                <a:pPr indent="-171450" lvl="0" marL="171450" marR="0" rtl="0" algn="l">
                  <a:lnSpc>
                    <a:spcPct val="120000"/>
                  </a:lnSpc>
                  <a:spcBef>
                    <a:spcPts val="0"/>
                  </a:spcBef>
                  <a:spcAft>
                    <a:spcPts val="0"/>
                  </a:spcAft>
                  <a:buClr>
                    <a:srgbClr val="FFFFFF"/>
                  </a:buClr>
                  <a:buSzPts val="1100"/>
                  <a:buFont typeface="Arial"/>
                  <a:buChar char="•"/>
                </a:pPr>
                <a:r>
                  <a:rPr b="0" i="0" lang="en" sz="1100" u="none" cap="none" strike="noStrike">
                    <a:solidFill>
                      <a:srgbClr val="FFFFFF"/>
                    </a:solidFill>
                    <a:latin typeface="Times New Roman"/>
                    <a:ea typeface="Times New Roman"/>
                    <a:cs typeface="Times New Roman"/>
                    <a:sym typeface="Times New Roman"/>
                  </a:rPr>
                  <a:t>The dataset has a size of 469.45MB and more than 3 million rows, which make training and modelling costly;</a:t>
                </a:r>
                <a:endParaRPr/>
              </a:p>
              <a:p>
                <a:pPr indent="0" lvl="0" marL="0" marR="0" rtl="0" algn="l">
                  <a:lnSpc>
                    <a:spcPct val="120000"/>
                  </a:lnSpc>
                  <a:spcBef>
                    <a:spcPts val="0"/>
                  </a:spcBef>
                  <a:spcAft>
                    <a:spcPts val="0"/>
                  </a:spcAft>
                  <a:buClr>
                    <a:srgbClr val="FFFFFF"/>
                  </a:buClr>
                  <a:buSzPts val="1000"/>
                  <a:buFont typeface="Arial"/>
                  <a:buNone/>
                </a:pPr>
                <a:r>
                  <a:t/>
                </a:r>
                <a:endParaRPr b="0" i="0" sz="1000" u="none" cap="none" strike="noStrike">
                  <a:solidFill>
                    <a:srgbClr val="FFFFFF"/>
                  </a:solidFill>
                  <a:latin typeface="Times New Roman"/>
                  <a:ea typeface="Times New Roman"/>
                  <a:cs typeface="Times New Roman"/>
                  <a:sym typeface="Times New Roman"/>
                </a:endParaRPr>
              </a:p>
              <a:p>
                <a:pPr indent="-171450" lvl="0" marL="171450" marR="0" rtl="0" algn="l">
                  <a:lnSpc>
                    <a:spcPct val="120000"/>
                  </a:lnSpc>
                  <a:spcBef>
                    <a:spcPts val="0"/>
                  </a:spcBef>
                  <a:spcAft>
                    <a:spcPts val="0"/>
                  </a:spcAft>
                  <a:buClr>
                    <a:srgbClr val="FFFFFF"/>
                  </a:buClr>
                  <a:buSzPts val="1100"/>
                  <a:buFont typeface="Arial"/>
                  <a:buChar char="•"/>
                </a:pPr>
                <a:r>
                  <a:rPr b="0" i="0" lang="en" sz="1100" u="none" cap="none" strike="noStrike">
                    <a:solidFill>
                      <a:srgbClr val="FFFFFF"/>
                    </a:solidFill>
                    <a:latin typeface="Times New Roman"/>
                    <a:ea typeface="Times New Roman"/>
                    <a:cs typeface="Times New Roman"/>
                    <a:sym typeface="Times New Roman"/>
                  </a:rPr>
                  <a:t>The input variables are mostly non-numeric values in object type;</a:t>
                </a:r>
                <a:endParaRPr/>
              </a:p>
              <a:p>
                <a:pPr indent="0" lvl="0" marL="0" marR="0" rtl="0" algn="l">
                  <a:lnSpc>
                    <a:spcPct val="120000"/>
                  </a:lnSpc>
                  <a:spcBef>
                    <a:spcPts val="0"/>
                  </a:spcBef>
                  <a:spcAft>
                    <a:spcPts val="0"/>
                  </a:spcAft>
                  <a:buClr>
                    <a:srgbClr val="FFFFFF"/>
                  </a:buClr>
                  <a:buSzPts val="1000"/>
                  <a:buFont typeface="Arial"/>
                  <a:buNone/>
                </a:pPr>
                <a:r>
                  <a:t/>
                </a:r>
                <a:endParaRPr b="0" i="0" sz="1000" u="none" cap="none" strike="noStrike">
                  <a:solidFill>
                    <a:srgbClr val="FFFFFF"/>
                  </a:solidFill>
                  <a:latin typeface="Times New Roman"/>
                  <a:ea typeface="Times New Roman"/>
                  <a:cs typeface="Times New Roman"/>
                  <a:sym typeface="Times New Roman"/>
                </a:endParaRPr>
              </a:p>
              <a:p>
                <a:pPr indent="-171450" lvl="0" marL="171450" marR="0" rtl="0" algn="l">
                  <a:lnSpc>
                    <a:spcPct val="120000"/>
                  </a:lnSpc>
                  <a:spcBef>
                    <a:spcPts val="0"/>
                  </a:spcBef>
                  <a:spcAft>
                    <a:spcPts val="0"/>
                  </a:spcAft>
                  <a:buClr>
                    <a:srgbClr val="FFFFFF"/>
                  </a:buClr>
                  <a:buSzPts val="1100"/>
                  <a:buFont typeface="Arial"/>
                  <a:buChar char="•"/>
                </a:pPr>
                <a:r>
                  <a:rPr b="0" i="0" lang="en" sz="1100" u="none" cap="none" strike="noStrike">
                    <a:solidFill>
                      <a:srgbClr val="FFFFFF"/>
                    </a:solidFill>
                    <a:latin typeface="Times New Roman"/>
                    <a:ea typeface="Times New Roman"/>
                    <a:cs typeface="Times New Roman"/>
                    <a:sym typeface="Times New Roman"/>
                  </a:rPr>
                  <a:t>Job titles are confusable and some of the titles present differently but actually mean the same type of job.</a:t>
                </a:r>
                <a:endParaRPr/>
              </a:p>
            </p:txBody>
          </p:sp>
          <p:sp>
            <p:nvSpPr>
              <p:cNvPr id="609" name="Google Shape;609;p30"/>
              <p:cNvSpPr txBox="1"/>
              <p:nvPr/>
            </p:nvSpPr>
            <p:spPr>
              <a:xfrm>
                <a:off x="-1093403" y="1766219"/>
                <a:ext cx="4916105" cy="556105"/>
              </a:xfrm>
              <a:prstGeom prst="rect">
                <a:avLst/>
              </a:prstGeom>
              <a:solidFill>
                <a:schemeClr val="accent1"/>
              </a:solid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595959"/>
                    </a:solidFill>
                    <a:latin typeface="Times New Roman"/>
                    <a:ea typeface="Times New Roman"/>
                    <a:cs typeface="Times New Roman"/>
                    <a:sym typeface="Times New Roman"/>
                  </a:rPr>
                  <a:t>Key Challenges</a:t>
                </a:r>
                <a:endParaRPr/>
              </a:p>
            </p:txBody>
          </p:sp>
          <p:sp>
            <p:nvSpPr>
              <p:cNvPr id="610" name="Google Shape;610;p30"/>
              <p:cNvSpPr txBox="1"/>
              <p:nvPr/>
            </p:nvSpPr>
            <p:spPr>
              <a:xfrm>
                <a:off x="8376062" y="1766219"/>
                <a:ext cx="4916104" cy="556105"/>
              </a:xfrm>
              <a:prstGeom prst="rect">
                <a:avLst/>
              </a:prstGeom>
              <a:solidFill>
                <a:srgbClr val="909090"/>
              </a:solid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Times New Roman"/>
                    <a:ea typeface="Times New Roman"/>
                    <a:cs typeface="Times New Roman"/>
                    <a:sym typeface="Times New Roman"/>
                  </a:rPr>
                  <a:t>Solutions</a:t>
                </a:r>
                <a:endParaRPr/>
              </a:p>
            </p:txBody>
          </p:sp>
        </p:grpSp>
        <p:sp>
          <p:nvSpPr>
            <p:cNvPr id="611" name="Google Shape;611;p30"/>
            <p:cNvSpPr/>
            <p:nvPr/>
          </p:nvSpPr>
          <p:spPr>
            <a:xfrm>
              <a:off x="5528841" y="1769122"/>
              <a:ext cx="2735443" cy="2051530"/>
            </a:xfrm>
            <a:prstGeom prst="rect">
              <a:avLst/>
            </a:prstGeom>
            <a:noFill/>
            <a:ln>
              <a:noFill/>
            </a:ln>
          </p:spPr>
          <p:txBody>
            <a:bodyPr anchorCtr="0" anchor="t" bIns="45700" lIns="91425" spcFirstLastPara="1" rIns="91425" wrap="square" tIns="45700">
              <a:normAutofit/>
            </a:bodyPr>
            <a:lstStyle/>
            <a:p>
              <a:pPr indent="-171450" lvl="0" marL="171450" marR="0" rtl="0" algn="l">
                <a:lnSpc>
                  <a:spcPct val="120000"/>
                </a:lnSpc>
                <a:spcBef>
                  <a:spcPts val="0"/>
                </a:spcBef>
                <a:spcAft>
                  <a:spcPts val="0"/>
                </a:spcAft>
                <a:buClr>
                  <a:srgbClr val="FFFFFF"/>
                </a:buClr>
                <a:buSzPts val="1017"/>
                <a:buFont typeface="Arial"/>
                <a:buChar char="•"/>
              </a:pPr>
              <a:r>
                <a:rPr b="0" i="0" lang="en" sz="1017" u="none" cap="none" strike="noStrike">
                  <a:solidFill>
                    <a:srgbClr val="FFFFFF"/>
                  </a:solidFill>
                  <a:latin typeface="Times New Roman"/>
                  <a:ea typeface="Times New Roman"/>
                  <a:cs typeface="Times New Roman"/>
                  <a:sym typeface="Times New Roman"/>
                </a:rPr>
                <a:t>Dropped the outliers that located outside 25% and 75% quantiles, and improved hardware setting by using computer with GPU and CPU to run the model;</a:t>
              </a:r>
              <a:endParaRPr/>
            </a:p>
            <a:p>
              <a:pPr indent="0" lvl="0" marL="0" marR="0" rtl="0" algn="l">
                <a:lnSpc>
                  <a:spcPct val="120000"/>
                </a:lnSpc>
                <a:spcBef>
                  <a:spcPts val="0"/>
                </a:spcBef>
                <a:spcAft>
                  <a:spcPts val="0"/>
                </a:spcAft>
                <a:buClr>
                  <a:srgbClr val="FFFFFF"/>
                </a:buClr>
                <a:buSzPts val="925"/>
                <a:buFont typeface="Arial"/>
                <a:buNone/>
              </a:pPr>
              <a:r>
                <a:t/>
              </a:r>
              <a:endParaRPr b="0" i="0" sz="925" u="none" cap="none" strike="noStrike">
                <a:solidFill>
                  <a:srgbClr val="FFFFFF"/>
                </a:solidFill>
                <a:latin typeface="Times New Roman"/>
                <a:ea typeface="Times New Roman"/>
                <a:cs typeface="Times New Roman"/>
                <a:sym typeface="Times New Roman"/>
              </a:endParaRPr>
            </a:p>
            <a:p>
              <a:pPr indent="-171450" lvl="0" marL="171450" marR="0" rtl="0" algn="l">
                <a:lnSpc>
                  <a:spcPct val="120000"/>
                </a:lnSpc>
                <a:spcBef>
                  <a:spcPts val="0"/>
                </a:spcBef>
                <a:spcAft>
                  <a:spcPts val="0"/>
                </a:spcAft>
                <a:buClr>
                  <a:srgbClr val="FFFFFF"/>
                </a:buClr>
                <a:buSzPts val="1017"/>
                <a:buFont typeface="Arial"/>
                <a:buChar char="•"/>
              </a:pPr>
              <a:r>
                <a:rPr b="0" i="0" lang="en" sz="1017" u="none" cap="none" strike="noStrike">
                  <a:solidFill>
                    <a:srgbClr val="FFFFFF"/>
                  </a:solidFill>
                  <a:latin typeface="Times New Roman"/>
                  <a:ea typeface="Times New Roman"/>
                  <a:cs typeface="Times New Roman"/>
                  <a:sym typeface="Times New Roman"/>
                </a:rPr>
                <a:t>Give each categorical value a unique number to transfer it into numeric format;</a:t>
              </a:r>
              <a:endParaRPr/>
            </a:p>
            <a:p>
              <a:pPr indent="0" lvl="0" marL="0" marR="0" rtl="0" algn="l">
                <a:lnSpc>
                  <a:spcPct val="120000"/>
                </a:lnSpc>
                <a:spcBef>
                  <a:spcPts val="0"/>
                </a:spcBef>
                <a:spcAft>
                  <a:spcPts val="0"/>
                </a:spcAft>
                <a:buClr>
                  <a:srgbClr val="FFFFFF"/>
                </a:buClr>
                <a:buSzPts val="925"/>
                <a:buFont typeface="Arial"/>
                <a:buNone/>
              </a:pPr>
              <a:r>
                <a:t/>
              </a:r>
              <a:endParaRPr b="0" i="0" sz="925" u="none" cap="none" strike="noStrike">
                <a:solidFill>
                  <a:srgbClr val="FFFFFF"/>
                </a:solidFill>
                <a:latin typeface="Times New Roman"/>
                <a:ea typeface="Times New Roman"/>
                <a:cs typeface="Times New Roman"/>
                <a:sym typeface="Times New Roman"/>
              </a:endParaRPr>
            </a:p>
            <a:p>
              <a:pPr indent="-171450" lvl="0" marL="171450" marR="0" rtl="0" algn="l">
                <a:lnSpc>
                  <a:spcPct val="120000"/>
                </a:lnSpc>
                <a:spcBef>
                  <a:spcPts val="0"/>
                </a:spcBef>
                <a:spcAft>
                  <a:spcPts val="0"/>
                </a:spcAft>
                <a:buClr>
                  <a:srgbClr val="FFFFFF"/>
                </a:buClr>
                <a:buSzPts val="1017"/>
                <a:buFont typeface="Arial"/>
                <a:buChar char="•"/>
              </a:pPr>
              <a:r>
                <a:rPr b="0" i="0" lang="en" sz="1017" u="none" cap="none" strike="noStrike">
                  <a:solidFill>
                    <a:srgbClr val="FFFFFF"/>
                  </a:solidFill>
                  <a:latin typeface="Times New Roman"/>
                  <a:ea typeface="Times New Roman"/>
                  <a:cs typeface="Times New Roman"/>
                  <a:sym typeface="Times New Roman"/>
                </a:rPr>
                <a:t>Implemented a K-Clustering model to cluster the job titles with the similar functions into one category.</a:t>
              </a:r>
              <a:endParaRPr/>
            </a:p>
          </p:txBody>
        </p:sp>
      </p:grpSp>
      <p:pic>
        <p:nvPicPr>
          <p:cNvPr descr="Icon&#10;&#10;Description automatically generated" id="612" name="Google Shape;612;p30"/>
          <p:cNvPicPr preferRelativeResize="0"/>
          <p:nvPr/>
        </p:nvPicPr>
        <p:blipFill rotWithShape="1">
          <a:blip r:embed="rId3">
            <a:alphaModFix/>
          </a:blip>
          <a:srcRect b="0" l="0" r="0" t="0"/>
          <a:stretch/>
        </p:blipFill>
        <p:spPr>
          <a:xfrm>
            <a:off x="3681633" y="2304434"/>
            <a:ext cx="546245" cy="546245"/>
          </a:xfrm>
          <a:prstGeom prst="rect">
            <a:avLst/>
          </a:prstGeom>
          <a:noFill/>
          <a:ln>
            <a:noFill/>
          </a:ln>
        </p:spPr>
      </p:pic>
      <p:pic>
        <p:nvPicPr>
          <p:cNvPr descr="Icon&#10;&#10;Description automatically generated" id="613" name="Google Shape;613;p30"/>
          <p:cNvPicPr preferRelativeResize="0"/>
          <p:nvPr/>
        </p:nvPicPr>
        <p:blipFill rotWithShape="1">
          <a:blip r:embed="rId4">
            <a:alphaModFix/>
          </a:blip>
          <a:srcRect b="0" l="0" r="0" t="0"/>
          <a:stretch/>
        </p:blipFill>
        <p:spPr>
          <a:xfrm>
            <a:off x="4929756" y="1968520"/>
            <a:ext cx="394152" cy="394152"/>
          </a:xfrm>
          <a:prstGeom prst="rect">
            <a:avLst/>
          </a:prstGeom>
          <a:noFill/>
          <a:ln>
            <a:noFill/>
          </a:ln>
        </p:spPr>
      </p:pic>
      <p:pic>
        <p:nvPicPr>
          <p:cNvPr id="614" name="Google Shape;614;p30"/>
          <p:cNvPicPr preferRelativeResize="0"/>
          <p:nvPr/>
        </p:nvPicPr>
        <p:blipFill rotWithShape="1">
          <a:blip r:embed="rId5">
            <a:alphaModFix/>
          </a:blip>
          <a:srcRect b="0" l="0" r="0" t="0"/>
          <a:stretch/>
        </p:blipFill>
        <p:spPr>
          <a:xfrm>
            <a:off x="173983" y="4662678"/>
            <a:ext cx="8796033" cy="498498"/>
          </a:xfrm>
          <a:prstGeom prst="rect">
            <a:avLst/>
          </a:prstGeom>
          <a:noFill/>
          <a:ln>
            <a:noFill/>
          </a:ln>
        </p:spPr>
      </p:pic>
      <p:sp>
        <p:nvSpPr>
          <p:cNvPr id="615" name="Google Shape;615;p30"/>
          <p:cNvSpPr txBox="1"/>
          <p:nvPr>
            <p:ph idx="12" type="sldNum"/>
          </p:nvPr>
        </p:nvSpPr>
        <p:spPr>
          <a:xfrm>
            <a:off x="7025763" y="35719"/>
            <a:ext cx="2057400"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82A"/>
        </a:solidFill>
      </p:bgPr>
    </p:bg>
    <p:spTree>
      <p:nvGrpSpPr>
        <p:cNvPr id="619" name="Shape 619"/>
        <p:cNvGrpSpPr/>
        <p:nvPr/>
      </p:nvGrpSpPr>
      <p:grpSpPr>
        <a:xfrm>
          <a:off x="0" y="0"/>
          <a:ext cx="0" cy="0"/>
          <a:chOff x="0" y="0"/>
          <a:chExt cx="0" cy="0"/>
        </a:xfrm>
      </p:grpSpPr>
      <p:sp>
        <p:nvSpPr>
          <p:cNvPr id="620" name="Google Shape;620;p31"/>
          <p:cNvSpPr txBox="1"/>
          <p:nvPr/>
        </p:nvSpPr>
        <p:spPr>
          <a:xfrm>
            <a:off x="252102" y="345950"/>
            <a:ext cx="5007600" cy="387768"/>
          </a:xfrm>
          <a:prstGeom prst="rect">
            <a:avLst/>
          </a:prstGeom>
          <a:noFill/>
          <a:ln>
            <a:noFill/>
          </a:ln>
        </p:spPr>
        <p:txBody>
          <a:bodyPr anchorCtr="0" anchor="t" bIns="34275" lIns="68575" spcFirstLastPara="1" rIns="68575" wrap="square" tIns="34275">
            <a:sp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FFFFFF"/>
                </a:solidFill>
                <a:latin typeface="Times New Roman"/>
                <a:ea typeface="Times New Roman"/>
                <a:cs typeface="Times New Roman"/>
                <a:sym typeface="Times New Roman"/>
              </a:rPr>
              <a:t>Future Improvements</a:t>
            </a:r>
            <a:endParaRPr b="0" i="0" sz="1200" u="none" cap="none" strike="noStrike">
              <a:solidFill>
                <a:srgbClr val="000000"/>
              </a:solidFill>
              <a:latin typeface="Arial"/>
              <a:ea typeface="Arial"/>
              <a:cs typeface="Arial"/>
              <a:sym typeface="Arial"/>
            </a:endParaRPr>
          </a:p>
        </p:txBody>
      </p:sp>
      <p:sp>
        <p:nvSpPr>
          <p:cNvPr id="621" name="Google Shape;621;p31"/>
          <p:cNvSpPr/>
          <p:nvPr/>
        </p:nvSpPr>
        <p:spPr>
          <a:xfrm rot="2700000">
            <a:off x="1196687" y="1698360"/>
            <a:ext cx="187129" cy="344630"/>
          </a:xfrm>
          <a:custGeom>
            <a:rect b="b" l="l" r="r" t="t"/>
            <a:pathLst>
              <a:path extrusionOk="0" h="1073" w="579">
                <a:moveTo>
                  <a:pt x="482" y="367"/>
                </a:moveTo>
                <a:cubicBezTo>
                  <a:pt x="482" y="148"/>
                  <a:pt x="482" y="148"/>
                  <a:pt x="482" y="148"/>
                </a:cubicBezTo>
                <a:cubicBezTo>
                  <a:pt x="508" y="135"/>
                  <a:pt x="525" y="109"/>
                  <a:pt x="525" y="79"/>
                </a:cubicBezTo>
                <a:cubicBezTo>
                  <a:pt x="525" y="35"/>
                  <a:pt x="490" y="0"/>
                  <a:pt x="447" y="0"/>
                </a:cubicBezTo>
                <a:cubicBezTo>
                  <a:pt x="132" y="0"/>
                  <a:pt x="132" y="0"/>
                  <a:pt x="132" y="0"/>
                </a:cubicBezTo>
                <a:cubicBezTo>
                  <a:pt x="89" y="0"/>
                  <a:pt x="54" y="35"/>
                  <a:pt x="54" y="79"/>
                </a:cubicBezTo>
                <a:cubicBezTo>
                  <a:pt x="54" y="109"/>
                  <a:pt x="71" y="135"/>
                  <a:pt x="96" y="148"/>
                </a:cubicBezTo>
                <a:cubicBezTo>
                  <a:pt x="96" y="367"/>
                  <a:pt x="96" y="367"/>
                  <a:pt x="96" y="367"/>
                </a:cubicBezTo>
                <a:cubicBezTo>
                  <a:pt x="35" y="422"/>
                  <a:pt x="0" y="500"/>
                  <a:pt x="0" y="583"/>
                </a:cubicBezTo>
                <a:cubicBezTo>
                  <a:pt x="0" y="612"/>
                  <a:pt x="0" y="612"/>
                  <a:pt x="0" y="612"/>
                </a:cubicBezTo>
                <a:cubicBezTo>
                  <a:pt x="224" y="612"/>
                  <a:pt x="224" y="612"/>
                  <a:pt x="224" y="612"/>
                </a:cubicBezTo>
                <a:cubicBezTo>
                  <a:pt x="224" y="923"/>
                  <a:pt x="224" y="923"/>
                  <a:pt x="224" y="923"/>
                </a:cubicBezTo>
                <a:cubicBezTo>
                  <a:pt x="289" y="1073"/>
                  <a:pt x="289" y="1073"/>
                  <a:pt x="289" y="1073"/>
                </a:cubicBezTo>
                <a:cubicBezTo>
                  <a:pt x="355" y="923"/>
                  <a:pt x="355" y="923"/>
                  <a:pt x="355" y="923"/>
                </a:cubicBezTo>
                <a:cubicBezTo>
                  <a:pt x="355" y="612"/>
                  <a:pt x="355" y="612"/>
                  <a:pt x="355" y="612"/>
                </a:cubicBezTo>
                <a:cubicBezTo>
                  <a:pt x="579" y="612"/>
                  <a:pt x="579" y="612"/>
                  <a:pt x="579" y="612"/>
                </a:cubicBezTo>
                <a:cubicBezTo>
                  <a:pt x="579" y="583"/>
                  <a:pt x="579" y="583"/>
                  <a:pt x="579" y="583"/>
                </a:cubicBezTo>
                <a:cubicBezTo>
                  <a:pt x="579" y="500"/>
                  <a:pt x="544" y="422"/>
                  <a:pt x="482" y="367"/>
                </a:cubicBezTo>
                <a:close/>
                <a:moveTo>
                  <a:pt x="132" y="58"/>
                </a:moveTo>
                <a:cubicBezTo>
                  <a:pt x="447" y="58"/>
                  <a:pt x="447" y="58"/>
                  <a:pt x="447" y="58"/>
                </a:cubicBezTo>
                <a:cubicBezTo>
                  <a:pt x="458" y="58"/>
                  <a:pt x="467" y="67"/>
                  <a:pt x="467" y="79"/>
                </a:cubicBezTo>
                <a:cubicBezTo>
                  <a:pt x="467" y="89"/>
                  <a:pt x="459" y="97"/>
                  <a:pt x="449" y="99"/>
                </a:cubicBezTo>
                <a:cubicBezTo>
                  <a:pt x="436" y="101"/>
                  <a:pt x="436" y="101"/>
                  <a:pt x="436" y="101"/>
                </a:cubicBezTo>
                <a:cubicBezTo>
                  <a:pt x="143" y="101"/>
                  <a:pt x="143" y="101"/>
                  <a:pt x="143" y="101"/>
                </a:cubicBezTo>
                <a:cubicBezTo>
                  <a:pt x="129" y="99"/>
                  <a:pt x="129" y="99"/>
                  <a:pt x="129" y="99"/>
                </a:cubicBezTo>
                <a:cubicBezTo>
                  <a:pt x="119" y="97"/>
                  <a:pt x="111" y="89"/>
                  <a:pt x="111" y="79"/>
                </a:cubicBezTo>
                <a:cubicBezTo>
                  <a:pt x="111" y="67"/>
                  <a:pt x="121" y="58"/>
                  <a:pt x="132" y="58"/>
                </a:cubicBezTo>
                <a:close/>
                <a:moveTo>
                  <a:pt x="424" y="370"/>
                </a:moveTo>
                <a:cubicBezTo>
                  <a:pt x="154" y="370"/>
                  <a:pt x="154" y="370"/>
                  <a:pt x="154" y="370"/>
                </a:cubicBezTo>
                <a:cubicBezTo>
                  <a:pt x="154" y="130"/>
                  <a:pt x="154" y="130"/>
                  <a:pt x="154" y="130"/>
                </a:cubicBezTo>
                <a:cubicBezTo>
                  <a:pt x="424" y="130"/>
                  <a:pt x="424" y="130"/>
                  <a:pt x="424" y="130"/>
                </a:cubicBezTo>
                <a:lnTo>
                  <a:pt x="424" y="370"/>
                </a:lnTo>
                <a:close/>
                <a:moveTo>
                  <a:pt x="297" y="911"/>
                </a:moveTo>
                <a:cubicBezTo>
                  <a:pt x="289" y="928"/>
                  <a:pt x="289" y="928"/>
                  <a:pt x="289" y="928"/>
                </a:cubicBezTo>
                <a:cubicBezTo>
                  <a:pt x="282" y="911"/>
                  <a:pt x="282" y="911"/>
                  <a:pt x="282" y="911"/>
                </a:cubicBezTo>
                <a:cubicBezTo>
                  <a:pt x="282" y="612"/>
                  <a:pt x="282" y="612"/>
                  <a:pt x="282" y="612"/>
                </a:cubicBezTo>
                <a:cubicBezTo>
                  <a:pt x="297" y="612"/>
                  <a:pt x="297" y="612"/>
                  <a:pt x="297" y="612"/>
                </a:cubicBezTo>
                <a:lnTo>
                  <a:pt x="297" y="911"/>
                </a:lnTo>
                <a:close/>
                <a:moveTo>
                  <a:pt x="355" y="554"/>
                </a:moveTo>
                <a:cubicBezTo>
                  <a:pt x="224" y="554"/>
                  <a:pt x="224" y="554"/>
                  <a:pt x="224" y="554"/>
                </a:cubicBezTo>
                <a:cubicBezTo>
                  <a:pt x="59" y="554"/>
                  <a:pt x="59" y="554"/>
                  <a:pt x="59" y="554"/>
                </a:cubicBezTo>
                <a:cubicBezTo>
                  <a:pt x="67" y="495"/>
                  <a:pt x="97" y="441"/>
                  <a:pt x="144" y="403"/>
                </a:cubicBezTo>
                <a:cubicBezTo>
                  <a:pt x="149" y="399"/>
                  <a:pt x="149" y="399"/>
                  <a:pt x="149" y="399"/>
                </a:cubicBezTo>
                <a:cubicBezTo>
                  <a:pt x="430" y="399"/>
                  <a:pt x="430" y="399"/>
                  <a:pt x="430" y="399"/>
                </a:cubicBezTo>
                <a:cubicBezTo>
                  <a:pt x="435" y="403"/>
                  <a:pt x="435" y="403"/>
                  <a:pt x="435" y="403"/>
                </a:cubicBezTo>
                <a:cubicBezTo>
                  <a:pt x="482" y="441"/>
                  <a:pt x="512" y="495"/>
                  <a:pt x="519" y="554"/>
                </a:cubicBezTo>
                <a:lnTo>
                  <a:pt x="355" y="554"/>
                </a:lnTo>
                <a:close/>
              </a:path>
            </a:pathLst>
          </a:custGeom>
          <a:solidFill>
            <a:srgbClr val="17182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nvGrpSpPr>
          <p:cNvPr id="622" name="Google Shape;622;p31"/>
          <p:cNvGrpSpPr/>
          <p:nvPr/>
        </p:nvGrpSpPr>
        <p:grpSpPr>
          <a:xfrm>
            <a:off x="1296524" y="1209286"/>
            <a:ext cx="3711249" cy="1134126"/>
            <a:chOff x="1720275" y="1314000"/>
            <a:chExt cx="2976100" cy="2016224"/>
          </a:xfrm>
        </p:grpSpPr>
        <p:grpSp>
          <p:nvGrpSpPr>
            <p:cNvPr id="623" name="Google Shape;623;p31"/>
            <p:cNvGrpSpPr/>
            <p:nvPr/>
          </p:nvGrpSpPr>
          <p:grpSpPr>
            <a:xfrm>
              <a:off x="1720275" y="1314000"/>
              <a:ext cx="2976100" cy="2016224"/>
              <a:chOff x="156613" y="1872171"/>
              <a:chExt cx="3996756" cy="2212723"/>
            </a:xfrm>
          </p:grpSpPr>
          <p:sp>
            <p:nvSpPr>
              <p:cNvPr id="624" name="Google Shape;624;p31"/>
              <p:cNvSpPr/>
              <p:nvPr/>
            </p:nvSpPr>
            <p:spPr>
              <a:xfrm>
                <a:off x="156613" y="2118223"/>
                <a:ext cx="3996756" cy="1966671"/>
              </a:xfrm>
              <a:prstGeom prst="roundRect">
                <a:avLst>
                  <a:gd fmla="val 2415" name="adj"/>
                </a:avLst>
              </a:prstGeom>
              <a:solidFill>
                <a:srgbClr val="F2F2F2">
                  <a:alpha val="40000"/>
                </a:srgbClr>
              </a:solidFill>
              <a:ln cap="flat" cmpd="sng" w="9525">
                <a:solidFill>
                  <a:srgbClr val="D8D8D8"/>
                </a:solidFill>
                <a:prstDash val="solid"/>
                <a:round/>
                <a:headEnd len="sm" w="sm" type="none"/>
                <a:tailEnd len="sm" w="sm" type="none"/>
              </a:ln>
            </p:spPr>
            <p:txBody>
              <a:bodyPr anchorCtr="0" anchor="t" bIns="45700" lIns="91425" spcFirstLastPara="1" rIns="91425" wrap="square" tIns="35100">
                <a:normAutofit/>
              </a:bodyPr>
              <a:lstStyle/>
              <a:p>
                <a:pPr indent="0" lvl="0" marL="0" marR="0" rtl="0" algn="l">
                  <a:lnSpc>
                    <a:spcPct val="120000"/>
                  </a:lnSpc>
                  <a:spcBef>
                    <a:spcPts val="0"/>
                  </a:spcBef>
                  <a:spcAft>
                    <a:spcPts val="0"/>
                  </a:spcAft>
                  <a:buClr>
                    <a:srgbClr val="000000"/>
                  </a:buClr>
                  <a:buSzPts val="750"/>
                  <a:buFont typeface="Arial"/>
                  <a:buNone/>
                </a:pPr>
                <a:br>
                  <a:rPr b="0" i="0" lang="en" sz="750" u="none" cap="none" strike="noStrike">
                    <a:solidFill>
                      <a:srgbClr val="333639"/>
                    </a:solidFill>
                    <a:latin typeface="Arial"/>
                    <a:ea typeface="Arial"/>
                    <a:cs typeface="Arial"/>
                    <a:sym typeface="Arial"/>
                  </a:rPr>
                </a:br>
                <a:br>
                  <a:rPr b="0" i="0" lang="en" sz="750" u="none" cap="none" strike="noStrike">
                    <a:solidFill>
                      <a:srgbClr val="333639"/>
                    </a:solidFill>
                    <a:latin typeface="Arial"/>
                    <a:ea typeface="Arial"/>
                    <a:cs typeface="Arial"/>
                    <a:sym typeface="Arial"/>
                  </a:rPr>
                </a:br>
                <a:endParaRPr b="0" i="0" sz="750" u="none" cap="none" strike="noStrike">
                  <a:solidFill>
                    <a:srgbClr val="333639"/>
                  </a:solidFill>
                  <a:latin typeface="Arial"/>
                  <a:ea typeface="Arial"/>
                  <a:cs typeface="Arial"/>
                  <a:sym typeface="Arial"/>
                </a:endParaRPr>
              </a:p>
            </p:txBody>
          </p:sp>
          <p:sp>
            <p:nvSpPr>
              <p:cNvPr id="625" name="Google Shape;625;p31"/>
              <p:cNvSpPr/>
              <p:nvPr/>
            </p:nvSpPr>
            <p:spPr>
              <a:xfrm>
                <a:off x="507407" y="1872171"/>
                <a:ext cx="3295169" cy="660122"/>
              </a:xfrm>
              <a:prstGeom prst="roundRect">
                <a:avLst>
                  <a:gd fmla="val 50000" name="adj"/>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595959"/>
                    </a:solidFill>
                    <a:latin typeface="Times New Roman"/>
                    <a:ea typeface="Times New Roman"/>
                    <a:cs typeface="Times New Roman"/>
                    <a:sym typeface="Times New Roman"/>
                  </a:rPr>
                  <a:t>More Input Features</a:t>
                </a:r>
                <a:endParaRPr b="1" i="0" sz="1200" u="none" cap="none" strike="noStrike">
                  <a:solidFill>
                    <a:srgbClr val="595959"/>
                  </a:solidFill>
                  <a:latin typeface="Times New Roman"/>
                  <a:ea typeface="Times New Roman"/>
                  <a:cs typeface="Times New Roman"/>
                  <a:sym typeface="Times New Roman"/>
                </a:endParaRPr>
              </a:p>
            </p:txBody>
          </p:sp>
          <p:sp>
            <p:nvSpPr>
              <p:cNvPr id="626" name="Google Shape;626;p31"/>
              <p:cNvSpPr txBox="1"/>
              <p:nvPr/>
            </p:nvSpPr>
            <p:spPr>
              <a:xfrm>
                <a:off x="1163367" y="1979291"/>
                <a:ext cx="107" cy="24319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grpSp>
        <p:sp>
          <p:nvSpPr>
            <p:cNvPr id="627" name="Google Shape;627;p31"/>
            <p:cNvSpPr/>
            <p:nvPr/>
          </p:nvSpPr>
          <p:spPr>
            <a:xfrm>
              <a:off x="1878711" y="2064158"/>
              <a:ext cx="2632628" cy="804409"/>
            </a:xfrm>
            <a:prstGeom prst="rect">
              <a:avLst/>
            </a:prstGeom>
            <a:noFill/>
            <a:ln>
              <a:noFill/>
            </a:ln>
          </p:spPr>
          <p:txBody>
            <a:bodyPr anchorCtr="0" anchor="t" bIns="45700" lIns="67500" spcFirstLastPara="1" rIns="67500"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Times New Roman"/>
                  <a:ea typeface="Times New Roman"/>
                  <a:cs typeface="Times New Roman"/>
                  <a:sym typeface="Times New Roman"/>
                </a:rPr>
                <a:t>The input features are limited to 11 columns, so in the future we might want to outsource more input variables from other database to improve the accuracy of prediction;</a:t>
              </a:r>
              <a:endParaRPr/>
            </a:p>
          </p:txBody>
        </p:sp>
      </p:grpSp>
      <p:grpSp>
        <p:nvGrpSpPr>
          <p:cNvPr id="628" name="Google Shape;628;p31"/>
          <p:cNvGrpSpPr/>
          <p:nvPr/>
        </p:nvGrpSpPr>
        <p:grpSpPr>
          <a:xfrm>
            <a:off x="1296524" y="2679555"/>
            <a:ext cx="3711249" cy="1134126"/>
            <a:chOff x="1720275" y="3953059"/>
            <a:chExt cx="2976100" cy="2016224"/>
          </a:xfrm>
        </p:grpSpPr>
        <p:grpSp>
          <p:nvGrpSpPr>
            <p:cNvPr id="629" name="Google Shape;629;p31"/>
            <p:cNvGrpSpPr/>
            <p:nvPr/>
          </p:nvGrpSpPr>
          <p:grpSpPr>
            <a:xfrm>
              <a:off x="1720275" y="3953059"/>
              <a:ext cx="2976100" cy="2016224"/>
              <a:chOff x="156613" y="1872171"/>
              <a:chExt cx="3996756" cy="2212723"/>
            </a:xfrm>
          </p:grpSpPr>
          <p:sp>
            <p:nvSpPr>
              <p:cNvPr id="630" name="Google Shape;630;p31"/>
              <p:cNvSpPr/>
              <p:nvPr/>
            </p:nvSpPr>
            <p:spPr>
              <a:xfrm>
                <a:off x="156613" y="2118223"/>
                <a:ext cx="3996756" cy="1966671"/>
              </a:xfrm>
              <a:prstGeom prst="roundRect">
                <a:avLst>
                  <a:gd fmla="val 2415" name="adj"/>
                </a:avLst>
              </a:prstGeom>
              <a:solidFill>
                <a:srgbClr val="F2F2F2">
                  <a:alpha val="40000"/>
                </a:srgbClr>
              </a:solidFill>
              <a:ln cap="flat" cmpd="sng" w="9525">
                <a:solidFill>
                  <a:srgbClr val="D8D8D8"/>
                </a:solidFill>
                <a:prstDash val="solid"/>
                <a:round/>
                <a:headEnd len="sm" w="sm" type="none"/>
                <a:tailEnd len="sm" w="sm" type="none"/>
              </a:ln>
            </p:spPr>
            <p:txBody>
              <a:bodyPr anchorCtr="0" anchor="t" bIns="45700" lIns="91425" spcFirstLastPara="1" rIns="91425" wrap="square" tIns="35100">
                <a:normAutofit/>
              </a:bodyPr>
              <a:lstStyle/>
              <a:p>
                <a:pPr indent="0" lvl="0" marL="0" marR="0" rtl="0" algn="l">
                  <a:lnSpc>
                    <a:spcPct val="120000"/>
                  </a:lnSpc>
                  <a:spcBef>
                    <a:spcPts val="0"/>
                  </a:spcBef>
                  <a:spcAft>
                    <a:spcPts val="0"/>
                  </a:spcAft>
                  <a:buClr>
                    <a:srgbClr val="000000"/>
                  </a:buClr>
                  <a:buSzPts val="750"/>
                  <a:buFont typeface="Arial"/>
                  <a:buNone/>
                </a:pPr>
                <a:br>
                  <a:rPr b="0" i="0" lang="en" sz="750" u="none" cap="none" strike="noStrike">
                    <a:solidFill>
                      <a:srgbClr val="333639"/>
                    </a:solidFill>
                    <a:latin typeface="Arial"/>
                    <a:ea typeface="Arial"/>
                    <a:cs typeface="Arial"/>
                    <a:sym typeface="Arial"/>
                  </a:rPr>
                </a:br>
                <a:endParaRPr b="0" i="0" sz="750" u="none" cap="none" strike="noStrike">
                  <a:solidFill>
                    <a:srgbClr val="333639"/>
                  </a:solidFill>
                  <a:latin typeface="Arial"/>
                  <a:ea typeface="Arial"/>
                  <a:cs typeface="Arial"/>
                  <a:sym typeface="Arial"/>
                </a:endParaRPr>
              </a:p>
            </p:txBody>
          </p:sp>
          <p:sp>
            <p:nvSpPr>
              <p:cNvPr id="631" name="Google Shape;631;p31"/>
              <p:cNvSpPr/>
              <p:nvPr/>
            </p:nvSpPr>
            <p:spPr>
              <a:xfrm>
                <a:off x="507407" y="1872171"/>
                <a:ext cx="3295169" cy="610371"/>
              </a:xfrm>
              <a:prstGeom prst="roundRect">
                <a:avLst>
                  <a:gd fmla="val 50000" name="adj"/>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595959"/>
                    </a:solidFill>
                    <a:latin typeface="Times New Roman"/>
                    <a:ea typeface="Times New Roman"/>
                    <a:cs typeface="Times New Roman"/>
                    <a:sym typeface="Times New Roman"/>
                  </a:rPr>
                  <a:t>More Careful Feature Selection</a:t>
                </a:r>
                <a:endParaRPr b="1" i="0" sz="1200" u="none" cap="none" strike="noStrike">
                  <a:solidFill>
                    <a:srgbClr val="595959"/>
                  </a:solidFill>
                  <a:latin typeface="Times New Roman"/>
                  <a:ea typeface="Times New Roman"/>
                  <a:cs typeface="Times New Roman"/>
                  <a:sym typeface="Times New Roman"/>
                </a:endParaRPr>
              </a:p>
            </p:txBody>
          </p:sp>
        </p:grpSp>
        <p:sp>
          <p:nvSpPr>
            <p:cNvPr id="632" name="Google Shape;632;p31"/>
            <p:cNvSpPr/>
            <p:nvPr/>
          </p:nvSpPr>
          <p:spPr>
            <a:xfrm>
              <a:off x="1876375" y="4558711"/>
              <a:ext cx="2701490" cy="790418"/>
            </a:xfrm>
            <a:prstGeom prst="rect">
              <a:avLst/>
            </a:prstGeom>
            <a:noFill/>
            <a:ln>
              <a:noFill/>
            </a:ln>
          </p:spPr>
          <p:txBody>
            <a:bodyPr anchorCtr="0" anchor="t" bIns="45700" lIns="67500" spcFirstLastPara="1" rIns="67500"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Times New Roman"/>
                  <a:ea typeface="Times New Roman"/>
                  <a:cs typeface="Times New Roman"/>
                  <a:sym typeface="Times New Roman"/>
                </a:rPr>
                <a:t>The feature importance histogram indicates that some of the input features are not important, after we outsource more input variables, we can improve the model performance by conducting a more careful feature selection.</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Times New Roman"/>
                <a:ea typeface="Times New Roman"/>
                <a:cs typeface="Times New Roman"/>
                <a:sym typeface="Times New Roman"/>
              </a:endParaRPr>
            </a:p>
          </p:txBody>
        </p:sp>
      </p:grpSp>
      <p:grpSp>
        <p:nvGrpSpPr>
          <p:cNvPr id="633" name="Google Shape;633;p31"/>
          <p:cNvGrpSpPr/>
          <p:nvPr/>
        </p:nvGrpSpPr>
        <p:grpSpPr>
          <a:xfrm>
            <a:off x="5259702" y="1618064"/>
            <a:ext cx="2101380" cy="1907372"/>
            <a:chOff x="7704633" y="1991998"/>
            <a:chExt cx="3735787" cy="3390884"/>
          </a:xfrm>
        </p:grpSpPr>
        <p:sp>
          <p:nvSpPr>
            <p:cNvPr id="634" name="Google Shape;634;p31"/>
            <p:cNvSpPr/>
            <p:nvPr/>
          </p:nvSpPr>
          <p:spPr>
            <a:xfrm>
              <a:off x="8317808" y="2344925"/>
              <a:ext cx="2843065" cy="284554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FFFFFF"/>
                </a:solidFill>
                <a:latin typeface="Arial"/>
                <a:ea typeface="Arial"/>
                <a:cs typeface="Arial"/>
                <a:sym typeface="Arial"/>
              </a:endParaRPr>
            </a:p>
          </p:txBody>
        </p:sp>
        <p:sp>
          <p:nvSpPr>
            <p:cNvPr id="635" name="Google Shape;635;p31"/>
            <p:cNvSpPr/>
            <p:nvPr/>
          </p:nvSpPr>
          <p:spPr>
            <a:xfrm>
              <a:off x="10489270" y="2875902"/>
              <a:ext cx="398543" cy="973445"/>
            </a:xfrm>
            <a:custGeom>
              <a:rect b="b" l="l" r="r" t="t"/>
              <a:pathLst>
                <a:path extrusionOk="0" h="701" w="287">
                  <a:moveTo>
                    <a:pt x="7" y="417"/>
                  </a:moveTo>
                  <a:lnTo>
                    <a:pt x="230" y="701"/>
                  </a:lnTo>
                  <a:lnTo>
                    <a:pt x="287" y="310"/>
                  </a:lnTo>
                  <a:lnTo>
                    <a:pt x="0" y="0"/>
                  </a:lnTo>
                </a:path>
              </a:pathLst>
            </a:cu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636" name="Google Shape;636;p31"/>
            <p:cNvSpPr/>
            <p:nvPr/>
          </p:nvSpPr>
          <p:spPr>
            <a:xfrm>
              <a:off x="9410287" y="2066318"/>
              <a:ext cx="1210905" cy="2830073"/>
            </a:xfrm>
            <a:custGeom>
              <a:rect b="b" l="l" r="r" t="t"/>
              <a:pathLst>
                <a:path extrusionOk="0" h="2038" w="872">
                  <a:moveTo>
                    <a:pt x="853" y="2038"/>
                  </a:moveTo>
                  <a:lnTo>
                    <a:pt x="500" y="1597"/>
                  </a:lnTo>
                  <a:lnTo>
                    <a:pt x="265" y="1723"/>
                  </a:lnTo>
                  <a:lnTo>
                    <a:pt x="225" y="1758"/>
                  </a:lnTo>
                  <a:lnTo>
                    <a:pt x="242" y="2023"/>
                  </a:lnTo>
                  <a:lnTo>
                    <a:pt x="872" y="2023"/>
                  </a:lnTo>
                  <a:lnTo>
                    <a:pt x="493" y="1173"/>
                  </a:lnTo>
                  <a:lnTo>
                    <a:pt x="749" y="533"/>
                  </a:lnTo>
                  <a:lnTo>
                    <a:pt x="772" y="986"/>
                  </a:lnTo>
                  <a:lnTo>
                    <a:pt x="498" y="1133"/>
                  </a:lnTo>
                  <a:lnTo>
                    <a:pt x="443" y="796"/>
                  </a:lnTo>
                  <a:lnTo>
                    <a:pt x="725" y="536"/>
                  </a:lnTo>
                  <a:lnTo>
                    <a:pt x="0" y="0"/>
                  </a:lnTo>
                </a:path>
              </a:pathLst>
            </a:cu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cxnSp>
          <p:nvCxnSpPr>
            <p:cNvPr id="637" name="Google Shape;637;p31"/>
            <p:cNvCxnSpPr/>
            <p:nvPr/>
          </p:nvCxnSpPr>
          <p:spPr>
            <a:xfrm flipH="1">
              <a:off x="8893708" y="2655107"/>
              <a:ext cx="852633" cy="588789"/>
            </a:xfrm>
            <a:prstGeom prst="straightConnector1">
              <a:avLst/>
            </a:prstGeom>
            <a:noFill/>
            <a:ln cap="flat" cmpd="sng" w="12700">
              <a:solidFill>
                <a:srgbClr val="7F7F7F"/>
              </a:solidFill>
              <a:prstDash val="solid"/>
              <a:miter lim="800000"/>
              <a:headEnd len="sm" w="sm" type="none"/>
              <a:tailEnd len="sm" w="sm" type="none"/>
            </a:ln>
          </p:spPr>
        </p:cxnSp>
        <p:sp>
          <p:nvSpPr>
            <p:cNvPr id="638" name="Google Shape;638;p31"/>
            <p:cNvSpPr/>
            <p:nvPr/>
          </p:nvSpPr>
          <p:spPr>
            <a:xfrm>
              <a:off x="8077180" y="2092702"/>
              <a:ext cx="3238339" cy="3164739"/>
            </a:xfrm>
            <a:custGeom>
              <a:rect b="b" l="l" r="r" t="t"/>
              <a:pathLst>
                <a:path extrusionOk="0" h="2279" w="2332">
                  <a:moveTo>
                    <a:pt x="974" y="0"/>
                  </a:moveTo>
                  <a:lnTo>
                    <a:pt x="1581" y="81"/>
                  </a:lnTo>
                  <a:lnTo>
                    <a:pt x="2059" y="360"/>
                  </a:lnTo>
                  <a:lnTo>
                    <a:pt x="2332" y="820"/>
                  </a:lnTo>
                  <a:lnTo>
                    <a:pt x="2249" y="1718"/>
                  </a:lnTo>
                  <a:lnTo>
                    <a:pt x="1652" y="2279"/>
                  </a:lnTo>
                  <a:lnTo>
                    <a:pt x="714" y="2279"/>
                  </a:lnTo>
                  <a:lnTo>
                    <a:pt x="57" y="1649"/>
                  </a:lnTo>
                  <a:lnTo>
                    <a:pt x="0" y="967"/>
                  </a:lnTo>
                  <a:lnTo>
                    <a:pt x="221" y="448"/>
                  </a:lnTo>
                  <a:lnTo>
                    <a:pt x="974" y="0"/>
                  </a:lnTo>
                  <a:close/>
                </a:path>
              </a:pathLst>
            </a:cu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639" name="Google Shape;639;p31"/>
            <p:cNvSpPr/>
            <p:nvPr/>
          </p:nvSpPr>
          <p:spPr>
            <a:xfrm>
              <a:off x="8384072" y="2445420"/>
              <a:ext cx="2996713" cy="2812021"/>
            </a:xfrm>
            <a:custGeom>
              <a:rect b="b" l="l" r="r" t="t"/>
              <a:pathLst>
                <a:path extrusionOk="0" h="2025" w="2158">
                  <a:moveTo>
                    <a:pt x="0" y="194"/>
                  </a:moveTo>
                  <a:lnTo>
                    <a:pt x="651" y="0"/>
                  </a:lnTo>
                  <a:lnTo>
                    <a:pt x="981" y="151"/>
                  </a:lnTo>
                  <a:lnTo>
                    <a:pt x="1452" y="284"/>
                  </a:lnTo>
                  <a:lnTo>
                    <a:pt x="2158" y="578"/>
                  </a:lnTo>
                  <a:lnTo>
                    <a:pt x="1746" y="966"/>
                  </a:lnTo>
                  <a:lnTo>
                    <a:pt x="2059" y="1464"/>
                  </a:lnTo>
                  <a:lnTo>
                    <a:pt x="1618" y="1724"/>
                  </a:lnTo>
                  <a:lnTo>
                    <a:pt x="528" y="2025"/>
                  </a:lnTo>
                </a:path>
              </a:pathLst>
            </a:cu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640" name="Google Shape;640;p31"/>
            <p:cNvSpPr/>
            <p:nvPr/>
          </p:nvSpPr>
          <p:spPr>
            <a:xfrm>
              <a:off x="8384072" y="2096868"/>
              <a:ext cx="2424588" cy="3196678"/>
            </a:xfrm>
            <a:custGeom>
              <a:rect b="b" l="l" r="r" t="t"/>
              <a:pathLst>
                <a:path extrusionOk="0" h="2302" w="1746">
                  <a:moveTo>
                    <a:pt x="0" y="469"/>
                  </a:moveTo>
                  <a:lnTo>
                    <a:pt x="192" y="739"/>
                  </a:lnTo>
                  <a:lnTo>
                    <a:pt x="945" y="417"/>
                  </a:lnTo>
                  <a:lnTo>
                    <a:pt x="888" y="739"/>
                  </a:lnTo>
                  <a:lnTo>
                    <a:pt x="981" y="1729"/>
                  </a:lnTo>
                  <a:lnTo>
                    <a:pt x="1618" y="1975"/>
                  </a:lnTo>
                  <a:lnTo>
                    <a:pt x="1746" y="1236"/>
                  </a:lnTo>
                  <a:lnTo>
                    <a:pt x="1452" y="535"/>
                  </a:lnTo>
                  <a:lnTo>
                    <a:pt x="898" y="753"/>
                  </a:lnTo>
                  <a:lnTo>
                    <a:pt x="1220" y="1137"/>
                  </a:lnTo>
                  <a:lnTo>
                    <a:pt x="950" y="1717"/>
                  </a:lnTo>
                  <a:lnTo>
                    <a:pt x="945" y="1729"/>
                  </a:lnTo>
                  <a:lnTo>
                    <a:pt x="481" y="2302"/>
                  </a:lnTo>
                  <a:lnTo>
                    <a:pt x="239" y="1137"/>
                  </a:lnTo>
                  <a:lnTo>
                    <a:pt x="945" y="398"/>
                  </a:lnTo>
                  <a:lnTo>
                    <a:pt x="774" y="0"/>
                  </a:lnTo>
                </a:path>
              </a:pathLst>
            </a:cu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641" name="Google Shape;641;p31"/>
            <p:cNvSpPr/>
            <p:nvPr/>
          </p:nvSpPr>
          <p:spPr>
            <a:xfrm>
              <a:off x="8103564" y="3082812"/>
              <a:ext cx="566570" cy="592954"/>
            </a:xfrm>
            <a:custGeom>
              <a:rect b="b" l="l" r="r" t="t"/>
              <a:pathLst>
                <a:path extrusionOk="0" h="427" w="408">
                  <a:moveTo>
                    <a:pt x="375" y="0"/>
                  </a:moveTo>
                  <a:lnTo>
                    <a:pt x="408" y="427"/>
                  </a:lnTo>
                  <a:lnTo>
                    <a:pt x="0" y="275"/>
                  </a:lnTo>
                </a:path>
              </a:pathLst>
            </a:cu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642" name="Google Shape;642;p31"/>
            <p:cNvSpPr/>
            <p:nvPr/>
          </p:nvSpPr>
          <p:spPr>
            <a:xfrm>
              <a:off x="8670135" y="2092702"/>
              <a:ext cx="2217678" cy="990109"/>
            </a:xfrm>
            <a:custGeom>
              <a:rect b="b" l="l" r="r" t="t"/>
              <a:pathLst>
                <a:path extrusionOk="0" h="713" w="1597">
                  <a:moveTo>
                    <a:pt x="0" y="713"/>
                  </a:moveTo>
                  <a:lnTo>
                    <a:pt x="424" y="261"/>
                  </a:lnTo>
                  <a:lnTo>
                    <a:pt x="547" y="0"/>
                  </a:lnTo>
                  <a:lnTo>
                    <a:pt x="566" y="10"/>
                  </a:lnTo>
                  <a:lnTo>
                    <a:pt x="1057" y="254"/>
                  </a:lnTo>
                  <a:lnTo>
                    <a:pt x="1154" y="81"/>
                  </a:lnTo>
                  <a:lnTo>
                    <a:pt x="1265" y="500"/>
                  </a:lnTo>
                  <a:lnTo>
                    <a:pt x="1597" y="358"/>
                  </a:lnTo>
                </a:path>
              </a:pathLst>
            </a:cu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643" name="Google Shape;643;p31"/>
            <p:cNvSpPr/>
            <p:nvPr/>
          </p:nvSpPr>
          <p:spPr>
            <a:xfrm>
              <a:off x="8692354" y="3142523"/>
              <a:ext cx="1053987" cy="1365045"/>
            </a:xfrm>
            <a:custGeom>
              <a:rect b="b" l="l" r="r" t="t"/>
              <a:pathLst>
                <a:path extrusionOk="0" h="983" w="759">
                  <a:moveTo>
                    <a:pt x="0" y="398"/>
                  </a:moveTo>
                  <a:lnTo>
                    <a:pt x="759" y="983"/>
                  </a:lnTo>
                  <a:lnTo>
                    <a:pt x="552" y="512"/>
                  </a:lnTo>
                  <a:lnTo>
                    <a:pt x="759" y="448"/>
                  </a:lnTo>
                  <a:lnTo>
                    <a:pt x="652" y="0"/>
                  </a:lnTo>
                  <a:lnTo>
                    <a:pt x="34" y="384"/>
                  </a:lnTo>
                  <a:lnTo>
                    <a:pt x="541" y="512"/>
                  </a:lnTo>
                </a:path>
              </a:pathLst>
            </a:cu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644" name="Google Shape;644;p31"/>
            <p:cNvSpPr/>
            <p:nvPr/>
          </p:nvSpPr>
          <p:spPr>
            <a:xfrm>
              <a:off x="10140718" y="3695207"/>
              <a:ext cx="644335" cy="404097"/>
            </a:xfrm>
            <a:custGeom>
              <a:rect b="b" l="l" r="r" t="t"/>
              <a:pathLst>
                <a:path extrusionOk="0" h="291" w="464">
                  <a:moveTo>
                    <a:pt x="0" y="0"/>
                  </a:moveTo>
                  <a:lnTo>
                    <a:pt x="296" y="291"/>
                  </a:lnTo>
                  <a:lnTo>
                    <a:pt x="464" y="95"/>
                  </a:lnTo>
                  <a:lnTo>
                    <a:pt x="0" y="0"/>
                  </a:lnTo>
                  <a:close/>
                </a:path>
              </a:pathLst>
            </a:cu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645" name="Google Shape;645;p31"/>
            <p:cNvSpPr/>
            <p:nvPr/>
          </p:nvSpPr>
          <p:spPr>
            <a:xfrm>
              <a:off x="8192438" y="3728535"/>
              <a:ext cx="987332" cy="1591395"/>
            </a:xfrm>
            <a:custGeom>
              <a:rect b="b" l="l" r="r" t="t"/>
              <a:pathLst>
                <a:path extrusionOk="0" h="1146" w="711">
                  <a:moveTo>
                    <a:pt x="711" y="689"/>
                  </a:moveTo>
                  <a:lnTo>
                    <a:pt x="628" y="1146"/>
                  </a:lnTo>
                  <a:lnTo>
                    <a:pt x="469" y="533"/>
                  </a:lnTo>
                  <a:lnTo>
                    <a:pt x="280" y="303"/>
                  </a:lnTo>
                  <a:lnTo>
                    <a:pt x="0" y="452"/>
                  </a:lnTo>
                  <a:lnTo>
                    <a:pt x="344" y="0"/>
                  </a:lnTo>
                  <a:lnTo>
                    <a:pt x="299" y="291"/>
                  </a:lnTo>
                </a:path>
              </a:pathLst>
            </a:cu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cxnSp>
          <p:nvCxnSpPr>
            <p:cNvPr id="646" name="Google Shape;646;p31"/>
            <p:cNvCxnSpPr/>
            <p:nvPr/>
          </p:nvCxnSpPr>
          <p:spPr>
            <a:xfrm rot="10800000">
              <a:off x="8735402" y="3728535"/>
              <a:ext cx="1010939" cy="62489"/>
            </a:xfrm>
            <a:prstGeom prst="straightConnector1">
              <a:avLst/>
            </a:prstGeom>
            <a:noFill/>
            <a:ln cap="flat" cmpd="sng" w="12700">
              <a:solidFill>
                <a:srgbClr val="7F7F7F"/>
              </a:solidFill>
              <a:prstDash val="solid"/>
              <a:miter lim="800000"/>
              <a:headEnd len="sm" w="sm" type="none"/>
              <a:tailEnd len="sm" w="sm" type="none"/>
            </a:ln>
          </p:spPr>
        </p:cxnSp>
        <p:cxnSp>
          <p:nvCxnSpPr>
            <p:cNvPr id="647" name="Google Shape;647;p31"/>
            <p:cNvCxnSpPr/>
            <p:nvPr/>
          </p:nvCxnSpPr>
          <p:spPr>
            <a:xfrm flipH="1">
              <a:off x="10851709" y="3243895"/>
              <a:ext cx="411041" cy="66655"/>
            </a:xfrm>
            <a:prstGeom prst="straightConnector1">
              <a:avLst/>
            </a:prstGeom>
            <a:noFill/>
            <a:ln cap="flat" cmpd="sng" w="12700">
              <a:solidFill>
                <a:srgbClr val="7F7F7F"/>
              </a:solidFill>
              <a:prstDash val="solid"/>
              <a:miter lim="800000"/>
              <a:headEnd len="sm" w="sm" type="none"/>
              <a:tailEnd len="sm" w="sm" type="none"/>
            </a:ln>
          </p:spPr>
        </p:cxnSp>
        <p:sp>
          <p:nvSpPr>
            <p:cNvPr id="648" name="Google Shape;648;p31"/>
            <p:cNvSpPr/>
            <p:nvPr/>
          </p:nvSpPr>
          <p:spPr>
            <a:xfrm>
              <a:off x="10647576" y="3849347"/>
              <a:ext cx="240237" cy="1047043"/>
            </a:xfrm>
            <a:custGeom>
              <a:rect b="b" l="l" r="r" t="t"/>
              <a:pathLst>
                <a:path extrusionOk="0" h="754" w="173">
                  <a:moveTo>
                    <a:pt x="0" y="754"/>
                  </a:moveTo>
                  <a:lnTo>
                    <a:pt x="173" y="308"/>
                  </a:lnTo>
                  <a:lnTo>
                    <a:pt x="116" y="0"/>
                  </a:lnTo>
                </a:path>
              </a:pathLst>
            </a:cu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cxnSp>
          <p:nvCxnSpPr>
            <p:cNvPr id="649" name="Google Shape;649;p31"/>
            <p:cNvCxnSpPr/>
            <p:nvPr/>
          </p:nvCxnSpPr>
          <p:spPr>
            <a:xfrm rot="10800000">
              <a:off x="10887813" y="4277052"/>
              <a:ext cx="374937" cy="230516"/>
            </a:xfrm>
            <a:prstGeom prst="straightConnector1">
              <a:avLst/>
            </a:prstGeom>
            <a:noFill/>
            <a:ln cap="flat" cmpd="sng" w="12700">
              <a:solidFill>
                <a:srgbClr val="7F7F7F"/>
              </a:solidFill>
              <a:prstDash val="solid"/>
              <a:miter lim="800000"/>
              <a:headEnd len="sm" w="sm" type="none"/>
              <a:tailEnd len="sm" w="sm" type="none"/>
            </a:ln>
          </p:spPr>
        </p:cxnSp>
        <p:cxnSp>
          <p:nvCxnSpPr>
            <p:cNvPr id="650" name="Google Shape;650;p31"/>
            <p:cNvCxnSpPr/>
            <p:nvPr/>
          </p:nvCxnSpPr>
          <p:spPr>
            <a:xfrm>
              <a:off x="10561480" y="4122912"/>
              <a:ext cx="59712" cy="773479"/>
            </a:xfrm>
            <a:prstGeom prst="straightConnector1">
              <a:avLst/>
            </a:prstGeom>
            <a:noFill/>
            <a:ln cap="flat" cmpd="sng" w="12700">
              <a:solidFill>
                <a:srgbClr val="7F7F7F"/>
              </a:solidFill>
              <a:prstDash val="solid"/>
              <a:miter lim="800000"/>
              <a:headEnd len="sm" w="sm" type="none"/>
              <a:tailEnd len="sm" w="sm" type="none"/>
            </a:ln>
          </p:spPr>
        </p:cxnSp>
        <p:cxnSp>
          <p:nvCxnSpPr>
            <p:cNvPr id="651" name="Google Shape;651;p31"/>
            <p:cNvCxnSpPr/>
            <p:nvPr/>
          </p:nvCxnSpPr>
          <p:spPr>
            <a:xfrm flipH="1">
              <a:off x="9028407" y="4896391"/>
              <a:ext cx="697104" cy="423539"/>
            </a:xfrm>
            <a:prstGeom prst="straightConnector1">
              <a:avLst/>
            </a:prstGeom>
            <a:noFill/>
            <a:ln cap="flat" cmpd="sng" w="12700">
              <a:solidFill>
                <a:srgbClr val="7F7F7F"/>
              </a:solidFill>
              <a:prstDash val="solid"/>
              <a:miter lim="800000"/>
              <a:headEnd len="sm" w="sm" type="none"/>
              <a:tailEnd len="sm" w="sm" type="none"/>
            </a:ln>
          </p:spPr>
        </p:cxnSp>
        <p:cxnSp>
          <p:nvCxnSpPr>
            <p:cNvPr id="652" name="Google Shape;652;p31"/>
            <p:cNvCxnSpPr/>
            <p:nvPr/>
          </p:nvCxnSpPr>
          <p:spPr>
            <a:xfrm rot="10800000">
              <a:off x="9660244" y="3159187"/>
              <a:ext cx="377714" cy="0"/>
            </a:xfrm>
            <a:prstGeom prst="straightConnector1">
              <a:avLst/>
            </a:prstGeom>
            <a:noFill/>
            <a:ln cap="flat" cmpd="sng" w="12700">
              <a:solidFill>
                <a:srgbClr val="7F7F7F"/>
              </a:solidFill>
              <a:prstDash val="solid"/>
              <a:miter lim="800000"/>
              <a:headEnd len="sm" w="sm" type="none"/>
              <a:tailEnd len="sm" w="sm" type="none"/>
            </a:ln>
          </p:spPr>
        </p:cxnSp>
        <p:cxnSp>
          <p:nvCxnSpPr>
            <p:cNvPr id="653" name="Google Shape;653;p31"/>
            <p:cNvCxnSpPr/>
            <p:nvPr/>
          </p:nvCxnSpPr>
          <p:spPr>
            <a:xfrm flipH="1">
              <a:off x="9778279" y="3675766"/>
              <a:ext cx="259678" cy="81931"/>
            </a:xfrm>
            <a:prstGeom prst="straightConnector1">
              <a:avLst/>
            </a:prstGeom>
            <a:noFill/>
            <a:ln cap="flat" cmpd="sng" w="12700">
              <a:solidFill>
                <a:srgbClr val="7F7F7F"/>
              </a:solidFill>
              <a:prstDash val="solid"/>
              <a:miter lim="800000"/>
              <a:headEnd len="sm" w="sm" type="none"/>
              <a:tailEnd len="sm" w="sm" type="none"/>
            </a:ln>
          </p:spPr>
        </p:cxnSp>
        <p:sp>
          <p:nvSpPr>
            <p:cNvPr id="654" name="Google Shape;654;p31"/>
            <p:cNvSpPr/>
            <p:nvPr/>
          </p:nvSpPr>
          <p:spPr>
            <a:xfrm>
              <a:off x="10084177" y="2428110"/>
              <a:ext cx="112481" cy="112481"/>
            </a:xfrm>
            <a:prstGeom prst="ellipse">
              <a:avLst/>
            </a:prstGeom>
            <a:solidFill>
              <a:schemeClr val="accent1"/>
            </a:solid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655" name="Google Shape;655;p31"/>
            <p:cNvSpPr/>
            <p:nvPr/>
          </p:nvSpPr>
          <p:spPr>
            <a:xfrm>
              <a:off x="10835438" y="3247415"/>
              <a:ext cx="111093" cy="112481"/>
            </a:xfrm>
            <a:prstGeom prst="ellipse">
              <a:avLst/>
            </a:prstGeom>
            <a:solidFill>
              <a:schemeClr val="accent1"/>
            </a:solid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656" name="Google Shape;656;p31"/>
            <p:cNvSpPr/>
            <p:nvPr/>
          </p:nvSpPr>
          <p:spPr>
            <a:xfrm>
              <a:off x="10436895" y="3396000"/>
              <a:ext cx="111093" cy="111092"/>
            </a:xfrm>
            <a:prstGeom prst="ellipse">
              <a:avLst/>
            </a:prstGeom>
            <a:solidFill>
              <a:schemeClr val="accent1"/>
            </a:solid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657" name="Google Shape;657;p31"/>
            <p:cNvSpPr/>
            <p:nvPr/>
          </p:nvSpPr>
          <p:spPr>
            <a:xfrm>
              <a:off x="9985583" y="3119659"/>
              <a:ext cx="112481" cy="111092"/>
            </a:xfrm>
            <a:prstGeom prst="ellipse">
              <a:avLst/>
            </a:prstGeom>
            <a:solidFill>
              <a:schemeClr val="accent1"/>
            </a:solid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658" name="Google Shape;658;p31"/>
            <p:cNvSpPr/>
            <p:nvPr/>
          </p:nvSpPr>
          <p:spPr>
            <a:xfrm>
              <a:off x="9394016" y="3809819"/>
              <a:ext cx="111093" cy="112481"/>
            </a:xfrm>
            <a:prstGeom prst="ellipse">
              <a:avLst/>
            </a:prstGeom>
            <a:solidFill>
              <a:schemeClr val="accent1"/>
            </a:solid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659" name="Google Shape;659;p31"/>
            <p:cNvSpPr/>
            <p:nvPr/>
          </p:nvSpPr>
          <p:spPr>
            <a:xfrm>
              <a:off x="8841333" y="3184925"/>
              <a:ext cx="111093" cy="112481"/>
            </a:xfrm>
            <a:prstGeom prst="ellipse">
              <a:avLst/>
            </a:prstGeom>
            <a:solidFill>
              <a:schemeClr val="accent1"/>
            </a:solid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660" name="Google Shape;660;p31"/>
            <p:cNvSpPr/>
            <p:nvPr/>
          </p:nvSpPr>
          <p:spPr>
            <a:xfrm>
              <a:off x="8548327" y="4095882"/>
              <a:ext cx="111093" cy="112481"/>
            </a:xfrm>
            <a:prstGeom prst="ellipse">
              <a:avLst/>
            </a:prstGeom>
            <a:solidFill>
              <a:schemeClr val="accent1"/>
            </a:solid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661" name="Google Shape;661;p31"/>
            <p:cNvSpPr/>
            <p:nvPr/>
          </p:nvSpPr>
          <p:spPr>
            <a:xfrm>
              <a:off x="9113509" y="4606905"/>
              <a:ext cx="112481" cy="111092"/>
            </a:xfrm>
            <a:prstGeom prst="ellipse">
              <a:avLst/>
            </a:prstGeom>
            <a:solidFill>
              <a:schemeClr val="accent1"/>
            </a:solid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662" name="Google Shape;662;p31"/>
            <p:cNvSpPr/>
            <p:nvPr/>
          </p:nvSpPr>
          <p:spPr>
            <a:xfrm>
              <a:off x="10041129" y="4225026"/>
              <a:ext cx="112481" cy="111092"/>
            </a:xfrm>
            <a:prstGeom prst="ellipse">
              <a:avLst/>
            </a:prstGeom>
            <a:solidFill>
              <a:schemeClr val="accent1"/>
            </a:solid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663" name="Google Shape;663;p31"/>
            <p:cNvSpPr/>
            <p:nvPr/>
          </p:nvSpPr>
          <p:spPr>
            <a:xfrm>
              <a:off x="10492441" y="4063943"/>
              <a:ext cx="112481" cy="111092"/>
            </a:xfrm>
            <a:prstGeom prst="ellipse">
              <a:avLst/>
            </a:prstGeom>
            <a:solidFill>
              <a:schemeClr val="accent1"/>
            </a:solid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664" name="Google Shape;664;p31"/>
            <p:cNvSpPr/>
            <p:nvPr/>
          </p:nvSpPr>
          <p:spPr>
            <a:xfrm>
              <a:off x="10835438" y="4225026"/>
              <a:ext cx="111093" cy="111092"/>
            </a:xfrm>
            <a:prstGeom prst="ellipse">
              <a:avLst/>
            </a:prstGeom>
            <a:solidFill>
              <a:schemeClr val="accent1"/>
            </a:solid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665" name="Google Shape;665;p31"/>
            <p:cNvSpPr/>
            <p:nvPr/>
          </p:nvSpPr>
          <p:spPr>
            <a:xfrm>
              <a:off x="9689405" y="4839456"/>
              <a:ext cx="112481" cy="112481"/>
            </a:xfrm>
            <a:prstGeom prst="ellipse">
              <a:avLst/>
            </a:prstGeom>
            <a:solidFill>
              <a:schemeClr val="accen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grpSp>
          <p:nvGrpSpPr>
            <p:cNvPr id="666" name="Google Shape;666;p31"/>
            <p:cNvGrpSpPr/>
            <p:nvPr/>
          </p:nvGrpSpPr>
          <p:grpSpPr>
            <a:xfrm>
              <a:off x="8577077" y="2557054"/>
              <a:ext cx="1992389" cy="2081876"/>
              <a:chOff x="4707152" y="2248023"/>
              <a:chExt cx="2414023" cy="2522443"/>
            </a:xfrm>
          </p:grpSpPr>
          <p:grpSp>
            <p:nvGrpSpPr>
              <p:cNvPr id="667" name="Google Shape;667;p31"/>
              <p:cNvGrpSpPr/>
              <p:nvPr/>
            </p:nvGrpSpPr>
            <p:grpSpPr>
              <a:xfrm>
                <a:off x="6792726" y="2408141"/>
                <a:ext cx="328449" cy="330554"/>
                <a:chOff x="4149281" y="1887719"/>
                <a:chExt cx="224837" cy="226650"/>
              </a:xfrm>
            </p:grpSpPr>
            <p:sp>
              <p:nvSpPr>
                <p:cNvPr id="668" name="Google Shape;668;p31"/>
                <p:cNvSpPr/>
                <p:nvPr/>
              </p:nvSpPr>
              <p:spPr>
                <a:xfrm>
                  <a:off x="4149281" y="1887719"/>
                  <a:ext cx="224837" cy="226650"/>
                </a:xfrm>
                <a:prstGeom prst="ellipse">
                  <a:avLst/>
                </a:prstGeom>
                <a:solidFill>
                  <a:schemeClr val="accent2"/>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FFFFFF"/>
                    </a:solidFill>
                    <a:latin typeface="Arial"/>
                    <a:ea typeface="Arial"/>
                    <a:cs typeface="Arial"/>
                    <a:sym typeface="Arial"/>
                  </a:endParaRPr>
                </a:p>
              </p:txBody>
            </p:sp>
            <p:sp>
              <p:nvSpPr>
                <p:cNvPr id="669" name="Google Shape;669;p31"/>
                <p:cNvSpPr/>
                <p:nvPr/>
              </p:nvSpPr>
              <p:spPr>
                <a:xfrm>
                  <a:off x="4209256" y="1948177"/>
                  <a:ext cx="104887" cy="105734"/>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FFFFFF"/>
                    </a:solidFill>
                    <a:latin typeface="Arial"/>
                    <a:ea typeface="Arial"/>
                    <a:cs typeface="Arial"/>
                    <a:sym typeface="Arial"/>
                  </a:endParaRPr>
                </a:p>
              </p:txBody>
            </p:sp>
          </p:grpSp>
          <p:grpSp>
            <p:nvGrpSpPr>
              <p:cNvPr id="670" name="Google Shape;670;p31"/>
              <p:cNvGrpSpPr/>
              <p:nvPr/>
            </p:nvGrpSpPr>
            <p:grpSpPr>
              <a:xfrm>
                <a:off x="5832354" y="2796766"/>
                <a:ext cx="328449" cy="330554"/>
                <a:chOff x="4149281" y="1887719"/>
                <a:chExt cx="224837" cy="226650"/>
              </a:xfrm>
            </p:grpSpPr>
            <p:sp>
              <p:nvSpPr>
                <p:cNvPr id="671" name="Google Shape;671;p31"/>
                <p:cNvSpPr/>
                <p:nvPr/>
              </p:nvSpPr>
              <p:spPr>
                <a:xfrm>
                  <a:off x="4149281" y="1887719"/>
                  <a:ext cx="224837" cy="226650"/>
                </a:xfrm>
                <a:prstGeom prst="ellipse">
                  <a:avLst/>
                </a:prstGeom>
                <a:solidFill>
                  <a:schemeClr val="accent2"/>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FFFFFF"/>
                    </a:solidFill>
                    <a:latin typeface="Arial"/>
                    <a:ea typeface="Arial"/>
                    <a:cs typeface="Arial"/>
                    <a:sym typeface="Arial"/>
                  </a:endParaRPr>
                </a:p>
              </p:txBody>
            </p:sp>
            <p:sp>
              <p:nvSpPr>
                <p:cNvPr id="672" name="Google Shape;672;p31"/>
                <p:cNvSpPr/>
                <p:nvPr/>
              </p:nvSpPr>
              <p:spPr>
                <a:xfrm>
                  <a:off x="4209256" y="1948177"/>
                  <a:ext cx="104887" cy="105734"/>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FFFFFF"/>
                    </a:solidFill>
                    <a:latin typeface="Arial"/>
                    <a:ea typeface="Arial"/>
                    <a:cs typeface="Arial"/>
                    <a:sym typeface="Arial"/>
                  </a:endParaRPr>
                </a:p>
              </p:txBody>
            </p:sp>
          </p:grpSp>
          <p:grpSp>
            <p:nvGrpSpPr>
              <p:cNvPr id="673" name="Google Shape;673;p31"/>
              <p:cNvGrpSpPr/>
              <p:nvPr/>
            </p:nvGrpSpPr>
            <p:grpSpPr>
              <a:xfrm>
                <a:off x="4707152" y="3462362"/>
                <a:ext cx="328449" cy="330554"/>
                <a:chOff x="4149281" y="1887719"/>
                <a:chExt cx="224837" cy="226650"/>
              </a:xfrm>
            </p:grpSpPr>
            <p:sp>
              <p:nvSpPr>
                <p:cNvPr id="674" name="Google Shape;674;p31"/>
                <p:cNvSpPr/>
                <p:nvPr/>
              </p:nvSpPr>
              <p:spPr>
                <a:xfrm>
                  <a:off x="4149281" y="1887719"/>
                  <a:ext cx="224837" cy="226650"/>
                </a:xfrm>
                <a:prstGeom prst="ellipse">
                  <a:avLst/>
                </a:prstGeom>
                <a:solidFill>
                  <a:schemeClr val="accent2"/>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FFFFFF"/>
                    </a:solidFill>
                    <a:latin typeface="Arial"/>
                    <a:ea typeface="Arial"/>
                    <a:cs typeface="Arial"/>
                    <a:sym typeface="Arial"/>
                  </a:endParaRPr>
                </a:p>
              </p:txBody>
            </p:sp>
            <p:sp>
              <p:nvSpPr>
                <p:cNvPr id="675" name="Google Shape;675;p31"/>
                <p:cNvSpPr/>
                <p:nvPr/>
              </p:nvSpPr>
              <p:spPr>
                <a:xfrm>
                  <a:off x="4209256" y="1948177"/>
                  <a:ext cx="104887" cy="105734"/>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FFFFFF"/>
                    </a:solidFill>
                    <a:latin typeface="Arial"/>
                    <a:ea typeface="Arial"/>
                    <a:cs typeface="Arial"/>
                    <a:sym typeface="Arial"/>
                  </a:endParaRPr>
                </a:p>
              </p:txBody>
            </p:sp>
          </p:grpSp>
          <p:grpSp>
            <p:nvGrpSpPr>
              <p:cNvPr id="676" name="Google Shape;676;p31"/>
              <p:cNvGrpSpPr/>
              <p:nvPr/>
            </p:nvGrpSpPr>
            <p:grpSpPr>
              <a:xfrm>
                <a:off x="5940643" y="4439912"/>
                <a:ext cx="328449" cy="330554"/>
                <a:chOff x="4149281" y="1887719"/>
                <a:chExt cx="224837" cy="226650"/>
              </a:xfrm>
            </p:grpSpPr>
            <p:sp>
              <p:nvSpPr>
                <p:cNvPr id="677" name="Google Shape;677;p31"/>
                <p:cNvSpPr/>
                <p:nvPr/>
              </p:nvSpPr>
              <p:spPr>
                <a:xfrm>
                  <a:off x="4149281" y="1887719"/>
                  <a:ext cx="224837" cy="226650"/>
                </a:xfrm>
                <a:prstGeom prst="ellipse">
                  <a:avLst/>
                </a:prstGeom>
                <a:solidFill>
                  <a:schemeClr val="accent2"/>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FFFFFF"/>
                    </a:solidFill>
                    <a:latin typeface="Arial"/>
                    <a:ea typeface="Arial"/>
                    <a:cs typeface="Arial"/>
                    <a:sym typeface="Arial"/>
                  </a:endParaRPr>
                </a:p>
              </p:txBody>
            </p:sp>
            <p:sp>
              <p:nvSpPr>
                <p:cNvPr id="678" name="Google Shape;678;p31"/>
                <p:cNvSpPr/>
                <p:nvPr/>
              </p:nvSpPr>
              <p:spPr>
                <a:xfrm>
                  <a:off x="4209256" y="1948177"/>
                  <a:ext cx="104887" cy="105734"/>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FFFFFF"/>
                    </a:solidFill>
                    <a:latin typeface="Arial"/>
                    <a:ea typeface="Arial"/>
                    <a:cs typeface="Arial"/>
                    <a:sym typeface="Arial"/>
                  </a:endParaRPr>
                </a:p>
              </p:txBody>
            </p:sp>
          </p:grpSp>
          <p:grpSp>
            <p:nvGrpSpPr>
              <p:cNvPr id="679" name="Google Shape;679;p31"/>
              <p:cNvGrpSpPr/>
              <p:nvPr/>
            </p:nvGrpSpPr>
            <p:grpSpPr>
              <a:xfrm>
                <a:off x="5995533" y="2248023"/>
                <a:ext cx="206943" cy="208270"/>
                <a:chOff x="4149281" y="1887719"/>
                <a:chExt cx="224837" cy="226650"/>
              </a:xfrm>
            </p:grpSpPr>
            <p:sp>
              <p:nvSpPr>
                <p:cNvPr id="680" name="Google Shape;680;p31"/>
                <p:cNvSpPr/>
                <p:nvPr/>
              </p:nvSpPr>
              <p:spPr>
                <a:xfrm>
                  <a:off x="4149281" y="1887719"/>
                  <a:ext cx="224837" cy="226650"/>
                </a:xfrm>
                <a:prstGeom prst="ellipse">
                  <a:avLst/>
                </a:prstGeom>
                <a:solidFill>
                  <a:schemeClr val="accent2"/>
                </a:solid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FFFFFF"/>
                    </a:solidFill>
                    <a:latin typeface="Arial"/>
                    <a:ea typeface="Arial"/>
                    <a:cs typeface="Arial"/>
                    <a:sym typeface="Arial"/>
                  </a:endParaRPr>
                </a:p>
              </p:txBody>
            </p:sp>
            <p:sp>
              <p:nvSpPr>
                <p:cNvPr id="681" name="Google Shape;681;p31"/>
                <p:cNvSpPr/>
                <p:nvPr/>
              </p:nvSpPr>
              <p:spPr>
                <a:xfrm>
                  <a:off x="4209256" y="1948177"/>
                  <a:ext cx="104887" cy="105734"/>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FFFFFF"/>
                    </a:solidFill>
                    <a:latin typeface="Arial"/>
                    <a:ea typeface="Arial"/>
                    <a:cs typeface="Arial"/>
                    <a:sym typeface="Arial"/>
                  </a:endParaRPr>
                </a:p>
              </p:txBody>
            </p:sp>
          </p:grpSp>
        </p:grpSp>
        <p:grpSp>
          <p:nvGrpSpPr>
            <p:cNvPr id="682" name="Google Shape;682;p31"/>
            <p:cNvGrpSpPr/>
            <p:nvPr/>
          </p:nvGrpSpPr>
          <p:grpSpPr>
            <a:xfrm>
              <a:off x="9960748" y="3515891"/>
              <a:ext cx="271082" cy="272819"/>
              <a:chOff x="4149281" y="1887719"/>
              <a:chExt cx="224837" cy="226650"/>
            </a:xfrm>
          </p:grpSpPr>
          <p:sp>
            <p:nvSpPr>
              <p:cNvPr id="683" name="Google Shape;683;p31"/>
              <p:cNvSpPr/>
              <p:nvPr/>
            </p:nvSpPr>
            <p:spPr>
              <a:xfrm>
                <a:off x="4149281" y="1887719"/>
                <a:ext cx="224837" cy="226650"/>
              </a:xfrm>
              <a:prstGeom prst="ellipse">
                <a:avLst/>
              </a:prstGeom>
              <a:solidFill>
                <a:schemeClr val="accent3"/>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FFFFFF"/>
                  </a:solidFill>
                  <a:latin typeface="Arial"/>
                  <a:ea typeface="Arial"/>
                  <a:cs typeface="Arial"/>
                  <a:sym typeface="Arial"/>
                </a:endParaRPr>
              </a:p>
            </p:txBody>
          </p:sp>
          <p:sp>
            <p:nvSpPr>
              <p:cNvPr id="684" name="Google Shape;684;p31"/>
              <p:cNvSpPr/>
              <p:nvPr/>
            </p:nvSpPr>
            <p:spPr>
              <a:xfrm>
                <a:off x="4209256" y="1948177"/>
                <a:ext cx="104887" cy="105734"/>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FFFFFF"/>
                  </a:solidFill>
                  <a:latin typeface="Arial"/>
                  <a:ea typeface="Arial"/>
                  <a:cs typeface="Arial"/>
                  <a:sym typeface="Arial"/>
                </a:endParaRPr>
              </a:p>
            </p:txBody>
          </p:sp>
        </p:grpSp>
        <p:grpSp>
          <p:nvGrpSpPr>
            <p:cNvPr id="685" name="Google Shape;685;p31"/>
            <p:cNvGrpSpPr/>
            <p:nvPr/>
          </p:nvGrpSpPr>
          <p:grpSpPr>
            <a:xfrm>
              <a:off x="9630783" y="3693124"/>
              <a:ext cx="170798" cy="171893"/>
              <a:chOff x="4149281" y="1887719"/>
              <a:chExt cx="224837" cy="226650"/>
            </a:xfrm>
          </p:grpSpPr>
          <p:sp>
            <p:nvSpPr>
              <p:cNvPr id="686" name="Google Shape;686;p31"/>
              <p:cNvSpPr/>
              <p:nvPr/>
            </p:nvSpPr>
            <p:spPr>
              <a:xfrm>
                <a:off x="4149281" y="1887719"/>
                <a:ext cx="224837" cy="226650"/>
              </a:xfrm>
              <a:prstGeom prst="ellipse">
                <a:avLst/>
              </a:prstGeom>
              <a:solidFill>
                <a:schemeClr val="accent3"/>
              </a:solid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FFFFFF"/>
                  </a:solidFill>
                  <a:latin typeface="Arial"/>
                  <a:ea typeface="Arial"/>
                  <a:cs typeface="Arial"/>
                  <a:sym typeface="Arial"/>
                </a:endParaRPr>
              </a:p>
            </p:txBody>
          </p:sp>
          <p:sp>
            <p:nvSpPr>
              <p:cNvPr id="687" name="Google Shape;687;p31"/>
              <p:cNvSpPr/>
              <p:nvPr/>
            </p:nvSpPr>
            <p:spPr>
              <a:xfrm>
                <a:off x="4209256" y="1948177"/>
                <a:ext cx="104887" cy="105734"/>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FFFFFF"/>
                  </a:solidFill>
                  <a:latin typeface="Arial"/>
                  <a:ea typeface="Arial"/>
                  <a:cs typeface="Arial"/>
                  <a:sym typeface="Arial"/>
                </a:endParaRPr>
              </a:p>
            </p:txBody>
          </p:sp>
        </p:grpSp>
        <p:grpSp>
          <p:nvGrpSpPr>
            <p:cNvPr id="688" name="Google Shape;688;p31"/>
            <p:cNvGrpSpPr/>
            <p:nvPr/>
          </p:nvGrpSpPr>
          <p:grpSpPr>
            <a:xfrm>
              <a:off x="10720278" y="3714243"/>
              <a:ext cx="187879" cy="189083"/>
              <a:chOff x="4149281" y="1887719"/>
              <a:chExt cx="224837" cy="226650"/>
            </a:xfrm>
          </p:grpSpPr>
          <p:sp>
            <p:nvSpPr>
              <p:cNvPr id="689" name="Google Shape;689;p31"/>
              <p:cNvSpPr/>
              <p:nvPr/>
            </p:nvSpPr>
            <p:spPr>
              <a:xfrm>
                <a:off x="4149281" y="1887719"/>
                <a:ext cx="224837" cy="226650"/>
              </a:xfrm>
              <a:prstGeom prst="ellipse">
                <a:avLst/>
              </a:prstGeom>
              <a:solidFill>
                <a:schemeClr val="accent3"/>
              </a:solid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FFFFFF"/>
                  </a:solidFill>
                  <a:latin typeface="Arial"/>
                  <a:ea typeface="Arial"/>
                  <a:cs typeface="Arial"/>
                  <a:sym typeface="Arial"/>
                </a:endParaRPr>
              </a:p>
            </p:txBody>
          </p:sp>
          <p:sp>
            <p:nvSpPr>
              <p:cNvPr id="690" name="Google Shape;690;p31"/>
              <p:cNvSpPr/>
              <p:nvPr/>
            </p:nvSpPr>
            <p:spPr>
              <a:xfrm>
                <a:off x="4209256" y="1948177"/>
                <a:ext cx="104887" cy="105734"/>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FFFFFF"/>
                  </a:solidFill>
                  <a:latin typeface="Arial"/>
                  <a:ea typeface="Arial"/>
                  <a:cs typeface="Arial"/>
                  <a:sym typeface="Arial"/>
                </a:endParaRPr>
              </a:p>
            </p:txBody>
          </p:sp>
        </p:grpSp>
        <p:grpSp>
          <p:nvGrpSpPr>
            <p:cNvPr id="691" name="Google Shape;691;p31"/>
            <p:cNvGrpSpPr/>
            <p:nvPr/>
          </p:nvGrpSpPr>
          <p:grpSpPr>
            <a:xfrm>
              <a:off x="8064407" y="4282751"/>
              <a:ext cx="206666" cy="207992"/>
              <a:chOff x="4149281" y="1887719"/>
              <a:chExt cx="224837" cy="226650"/>
            </a:xfrm>
          </p:grpSpPr>
          <p:sp>
            <p:nvSpPr>
              <p:cNvPr id="692" name="Google Shape;692;p31"/>
              <p:cNvSpPr/>
              <p:nvPr/>
            </p:nvSpPr>
            <p:spPr>
              <a:xfrm>
                <a:off x="4149281" y="1887719"/>
                <a:ext cx="224837" cy="226650"/>
              </a:xfrm>
              <a:prstGeom prst="ellipse">
                <a:avLst/>
              </a:prstGeom>
              <a:solidFill>
                <a:schemeClr val="accent4"/>
              </a:solid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FFFFFF"/>
                  </a:solidFill>
                  <a:latin typeface="Arial"/>
                  <a:ea typeface="Arial"/>
                  <a:cs typeface="Arial"/>
                  <a:sym typeface="Arial"/>
                </a:endParaRPr>
              </a:p>
            </p:txBody>
          </p:sp>
          <p:sp>
            <p:nvSpPr>
              <p:cNvPr id="693" name="Google Shape;693;p31"/>
              <p:cNvSpPr/>
              <p:nvPr/>
            </p:nvSpPr>
            <p:spPr>
              <a:xfrm>
                <a:off x="4209256" y="1948177"/>
                <a:ext cx="104887" cy="105734"/>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FFFFFF"/>
                  </a:solidFill>
                  <a:latin typeface="Arial"/>
                  <a:ea typeface="Arial"/>
                  <a:cs typeface="Arial"/>
                  <a:sym typeface="Arial"/>
                </a:endParaRPr>
              </a:p>
            </p:txBody>
          </p:sp>
        </p:grpSp>
        <p:grpSp>
          <p:nvGrpSpPr>
            <p:cNvPr id="694" name="Google Shape;694;p31"/>
            <p:cNvGrpSpPr/>
            <p:nvPr/>
          </p:nvGrpSpPr>
          <p:grpSpPr>
            <a:xfrm>
              <a:off x="8955070" y="5174890"/>
              <a:ext cx="206666" cy="207992"/>
              <a:chOff x="4149281" y="1887719"/>
              <a:chExt cx="224837" cy="226650"/>
            </a:xfrm>
          </p:grpSpPr>
          <p:sp>
            <p:nvSpPr>
              <p:cNvPr id="695" name="Google Shape;695;p31"/>
              <p:cNvSpPr/>
              <p:nvPr/>
            </p:nvSpPr>
            <p:spPr>
              <a:xfrm>
                <a:off x="4149281" y="1887719"/>
                <a:ext cx="224837" cy="226650"/>
              </a:xfrm>
              <a:prstGeom prst="ellipse">
                <a:avLst/>
              </a:prstGeom>
              <a:solidFill>
                <a:schemeClr val="accent4"/>
              </a:solid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FFFFFF"/>
                  </a:solidFill>
                  <a:latin typeface="Arial"/>
                  <a:ea typeface="Arial"/>
                  <a:cs typeface="Arial"/>
                  <a:sym typeface="Arial"/>
                </a:endParaRPr>
              </a:p>
            </p:txBody>
          </p:sp>
          <p:sp>
            <p:nvSpPr>
              <p:cNvPr id="696" name="Google Shape;696;p31"/>
              <p:cNvSpPr/>
              <p:nvPr/>
            </p:nvSpPr>
            <p:spPr>
              <a:xfrm>
                <a:off x="4209256" y="1948177"/>
                <a:ext cx="104887" cy="105734"/>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FFFFFF"/>
                  </a:solidFill>
                  <a:latin typeface="Arial"/>
                  <a:ea typeface="Arial"/>
                  <a:cs typeface="Arial"/>
                  <a:sym typeface="Arial"/>
                </a:endParaRPr>
              </a:p>
            </p:txBody>
          </p:sp>
        </p:grpSp>
        <p:grpSp>
          <p:nvGrpSpPr>
            <p:cNvPr id="697" name="Google Shape;697;p31"/>
            <p:cNvGrpSpPr/>
            <p:nvPr/>
          </p:nvGrpSpPr>
          <p:grpSpPr>
            <a:xfrm>
              <a:off x="10292880" y="5137384"/>
              <a:ext cx="206666" cy="207992"/>
              <a:chOff x="4149281" y="1887719"/>
              <a:chExt cx="224837" cy="226650"/>
            </a:xfrm>
          </p:grpSpPr>
          <p:sp>
            <p:nvSpPr>
              <p:cNvPr id="698" name="Google Shape;698;p31"/>
              <p:cNvSpPr/>
              <p:nvPr/>
            </p:nvSpPr>
            <p:spPr>
              <a:xfrm>
                <a:off x="4149281" y="1887719"/>
                <a:ext cx="224837" cy="226650"/>
              </a:xfrm>
              <a:prstGeom prst="ellipse">
                <a:avLst/>
              </a:prstGeom>
              <a:solidFill>
                <a:schemeClr val="accent4"/>
              </a:solid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FFFFFF"/>
                  </a:solidFill>
                  <a:latin typeface="Arial"/>
                  <a:ea typeface="Arial"/>
                  <a:cs typeface="Arial"/>
                  <a:sym typeface="Arial"/>
                </a:endParaRPr>
              </a:p>
            </p:txBody>
          </p:sp>
          <p:sp>
            <p:nvSpPr>
              <p:cNvPr id="699" name="Google Shape;699;p31"/>
              <p:cNvSpPr/>
              <p:nvPr/>
            </p:nvSpPr>
            <p:spPr>
              <a:xfrm>
                <a:off x="4209256" y="1948177"/>
                <a:ext cx="104887" cy="105734"/>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FFFFFF"/>
                  </a:solidFill>
                  <a:latin typeface="Arial"/>
                  <a:ea typeface="Arial"/>
                  <a:cs typeface="Arial"/>
                  <a:sym typeface="Arial"/>
                </a:endParaRPr>
              </a:p>
            </p:txBody>
          </p:sp>
        </p:grpSp>
        <p:grpSp>
          <p:nvGrpSpPr>
            <p:cNvPr id="700" name="Google Shape;700;p31"/>
            <p:cNvGrpSpPr/>
            <p:nvPr/>
          </p:nvGrpSpPr>
          <p:grpSpPr>
            <a:xfrm>
              <a:off x="11174118" y="4385234"/>
              <a:ext cx="206666" cy="207992"/>
              <a:chOff x="4149281" y="1887719"/>
              <a:chExt cx="224837" cy="226650"/>
            </a:xfrm>
          </p:grpSpPr>
          <p:sp>
            <p:nvSpPr>
              <p:cNvPr id="701" name="Google Shape;701;p31"/>
              <p:cNvSpPr/>
              <p:nvPr/>
            </p:nvSpPr>
            <p:spPr>
              <a:xfrm>
                <a:off x="4149281" y="1887719"/>
                <a:ext cx="224837" cy="226650"/>
              </a:xfrm>
              <a:prstGeom prst="ellipse">
                <a:avLst/>
              </a:prstGeom>
              <a:solidFill>
                <a:schemeClr val="accent4"/>
              </a:solid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FFFFFF"/>
                  </a:solidFill>
                  <a:latin typeface="Arial"/>
                  <a:ea typeface="Arial"/>
                  <a:cs typeface="Arial"/>
                  <a:sym typeface="Arial"/>
                </a:endParaRPr>
              </a:p>
            </p:txBody>
          </p:sp>
          <p:sp>
            <p:nvSpPr>
              <p:cNvPr id="702" name="Google Shape;702;p31"/>
              <p:cNvSpPr/>
              <p:nvPr/>
            </p:nvSpPr>
            <p:spPr>
              <a:xfrm>
                <a:off x="4209256" y="1948177"/>
                <a:ext cx="104887" cy="105734"/>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FFFFFF"/>
                  </a:solidFill>
                  <a:latin typeface="Arial"/>
                  <a:ea typeface="Arial"/>
                  <a:cs typeface="Arial"/>
                  <a:sym typeface="Arial"/>
                </a:endParaRPr>
              </a:p>
            </p:txBody>
          </p:sp>
        </p:grpSp>
        <p:sp>
          <p:nvSpPr>
            <p:cNvPr id="703" name="Google Shape;703;p31"/>
            <p:cNvSpPr/>
            <p:nvPr/>
          </p:nvSpPr>
          <p:spPr>
            <a:xfrm>
              <a:off x="11213087" y="3145365"/>
              <a:ext cx="227333" cy="228790"/>
            </a:xfrm>
            <a:prstGeom prst="ellipse">
              <a:avLst/>
            </a:prstGeom>
            <a:solidFill>
              <a:schemeClr val="accent4"/>
            </a:solid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FFFFFF"/>
                </a:solidFill>
                <a:latin typeface="Arial"/>
                <a:ea typeface="Arial"/>
                <a:cs typeface="Arial"/>
                <a:sym typeface="Arial"/>
              </a:endParaRPr>
            </a:p>
          </p:txBody>
        </p:sp>
        <p:grpSp>
          <p:nvGrpSpPr>
            <p:cNvPr id="704" name="Google Shape;704;p31"/>
            <p:cNvGrpSpPr/>
            <p:nvPr/>
          </p:nvGrpSpPr>
          <p:grpSpPr>
            <a:xfrm>
              <a:off x="10849339" y="2499297"/>
              <a:ext cx="170798" cy="171894"/>
              <a:chOff x="4149281" y="1887719"/>
              <a:chExt cx="224837" cy="226650"/>
            </a:xfrm>
          </p:grpSpPr>
          <p:sp>
            <p:nvSpPr>
              <p:cNvPr id="705" name="Google Shape;705;p31"/>
              <p:cNvSpPr/>
              <p:nvPr/>
            </p:nvSpPr>
            <p:spPr>
              <a:xfrm>
                <a:off x="4149281" y="1887719"/>
                <a:ext cx="224837" cy="226650"/>
              </a:xfrm>
              <a:prstGeom prst="ellipse">
                <a:avLst/>
              </a:prstGeom>
              <a:solidFill>
                <a:schemeClr val="accent4"/>
              </a:solid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FFFFFF"/>
                  </a:solidFill>
                  <a:latin typeface="Arial"/>
                  <a:ea typeface="Arial"/>
                  <a:cs typeface="Arial"/>
                  <a:sym typeface="Arial"/>
                </a:endParaRPr>
              </a:p>
            </p:txBody>
          </p:sp>
          <p:sp>
            <p:nvSpPr>
              <p:cNvPr id="706" name="Google Shape;706;p31"/>
              <p:cNvSpPr/>
              <p:nvPr/>
            </p:nvSpPr>
            <p:spPr>
              <a:xfrm>
                <a:off x="4209256" y="1948177"/>
                <a:ext cx="104887" cy="105734"/>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FFFFFF"/>
                  </a:solidFill>
                  <a:latin typeface="Arial"/>
                  <a:ea typeface="Arial"/>
                  <a:cs typeface="Arial"/>
                  <a:sym typeface="Arial"/>
                </a:endParaRPr>
              </a:p>
            </p:txBody>
          </p:sp>
        </p:grpSp>
        <p:grpSp>
          <p:nvGrpSpPr>
            <p:cNvPr id="707" name="Google Shape;707;p31"/>
            <p:cNvGrpSpPr/>
            <p:nvPr/>
          </p:nvGrpSpPr>
          <p:grpSpPr>
            <a:xfrm>
              <a:off x="10199623" y="2101555"/>
              <a:ext cx="170798" cy="171894"/>
              <a:chOff x="4149281" y="1887719"/>
              <a:chExt cx="224837" cy="226650"/>
            </a:xfrm>
          </p:grpSpPr>
          <p:sp>
            <p:nvSpPr>
              <p:cNvPr id="708" name="Google Shape;708;p31"/>
              <p:cNvSpPr/>
              <p:nvPr/>
            </p:nvSpPr>
            <p:spPr>
              <a:xfrm>
                <a:off x="4149281" y="1887719"/>
                <a:ext cx="224837" cy="226650"/>
              </a:xfrm>
              <a:prstGeom prst="ellipse">
                <a:avLst/>
              </a:prstGeom>
              <a:solidFill>
                <a:schemeClr val="accent4"/>
              </a:solid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FFFFFF"/>
                  </a:solidFill>
                  <a:latin typeface="Arial"/>
                  <a:ea typeface="Arial"/>
                  <a:cs typeface="Arial"/>
                  <a:sym typeface="Arial"/>
                </a:endParaRPr>
              </a:p>
            </p:txBody>
          </p:sp>
          <p:sp>
            <p:nvSpPr>
              <p:cNvPr id="709" name="Google Shape;709;p31"/>
              <p:cNvSpPr/>
              <p:nvPr/>
            </p:nvSpPr>
            <p:spPr>
              <a:xfrm>
                <a:off x="4209256" y="1948177"/>
                <a:ext cx="104887" cy="105734"/>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FFFFFF"/>
                  </a:solidFill>
                  <a:latin typeface="Arial"/>
                  <a:ea typeface="Arial"/>
                  <a:cs typeface="Arial"/>
                  <a:sym typeface="Arial"/>
                </a:endParaRPr>
              </a:p>
            </p:txBody>
          </p:sp>
        </p:grpSp>
        <p:grpSp>
          <p:nvGrpSpPr>
            <p:cNvPr id="710" name="Google Shape;710;p31"/>
            <p:cNvGrpSpPr/>
            <p:nvPr/>
          </p:nvGrpSpPr>
          <p:grpSpPr>
            <a:xfrm>
              <a:off x="9344445" y="1991998"/>
              <a:ext cx="170798" cy="171894"/>
              <a:chOff x="4149281" y="1887719"/>
              <a:chExt cx="224837" cy="226650"/>
            </a:xfrm>
          </p:grpSpPr>
          <p:sp>
            <p:nvSpPr>
              <p:cNvPr id="711" name="Google Shape;711;p31"/>
              <p:cNvSpPr/>
              <p:nvPr/>
            </p:nvSpPr>
            <p:spPr>
              <a:xfrm>
                <a:off x="4149281" y="1887719"/>
                <a:ext cx="224837" cy="226650"/>
              </a:xfrm>
              <a:prstGeom prst="ellipse">
                <a:avLst/>
              </a:prstGeom>
              <a:solidFill>
                <a:schemeClr val="accent4"/>
              </a:solid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FFFFFF"/>
                  </a:solidFill>
                  <a:latin typeface="Arial"/>
                  <a:ea typeface="Arial"/>
                  <a:cs typeface="Arial"/>
                  <a:sym typeface="Arial"/>
                </a:endParaRPr>
              </a:p>
            </p:txBody>
          </p:sp>
          <p:sp>
            <p:nvSpPr>
              <p:cNvPr id="712" name="Google Shape;712;p31"/>
              <p:cNvSpPr/>
              <p:nvPr/>
            </p:nvSpPr>
            <p:spPr>
              <a:xfrm>
                <a:off x="4209256" y="1948177"/>
                <a:ext cx="104887" cy="105734"/>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FFFFFF"/>
                  </a:solidFill>
                  <a:latin typeface="Arial"/>
                  <a:ea typeface="Arial"/>
                  <a:cs typeface="Arial"/>
                  <a:sym typeface="Arial"/>
                </a:endParaRPr>
              </a:p>
            </p:txBody>
          </p:sp>
        </p:grpSp>
        <p:grpSp>
          <p:nvGrpSpPr>
            <p:cNvPr id="713" name="Google Shape;713;p31"/>
            <p:cNvGrpSpPr/>
            <p:nvPr/>
          </p:nvGrpSpPr>
          <p:grpSpPr>
            <a:xfrm>
              <a:off x="8284829" y="2625930"/>
              <a:ext cx="181307" cy="182470"/>
              <a:chOff x="4149281" y="1887719"/>
              <a:chExt cx="224837" cy="226650"/>
            </a:xfrm>
          </p:grpSpPr>
          <p:sp>
            <p:nvSpPr>
              <p:cNvPr id="714" name="Google Shape;714;p31"/>
              <p:cNvSpPr/>
              <p:nvPr/>
            </p:nvSpPr>
            <p:spPr>
              <a:xfrm>
                <a:off x="4149281" y="1887719"/>
                <a:ext cx="224837" cy="226650"/>
              </a:xfrm>
              <a:prstGeom prst="ellipse">
                <a:avLst/>
              </a:prstGeom>
              <a:solidFill>
                <a:schemeClr val="accent4"/>
              </a:solid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FFFFFF"/>
                  </a:solidFill>
                  <a:latin typeface="Arial"/>
                  <a:ea typeface="Arial"/>
                  <a:cs typeface="Arial"/>
                  <a:sym typeface="Arial"/>
                </a:endParaRPr>
              </a:p>
            </p:txBody>
          </p:sp>
          <p:sp>
            <p:nvSpPr>
              <p:cNvPr id="715" name="Google Shape;715;p31"/>
              <p:cNvSpPr/>
              <p:nvPr/>
            </p:nvSpPr>
            <p:spPr>
              <a:xfrm>
                <a:off x="4209256" y="1948177"/>
                <a:ext cx="104887" cy="105734"/>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FFFFFF"/>
                  </a:solidFill>
                  <a:latin typeface="Arial"/>
                  <a:ea typeface="Arial"/>
                  <a:cs typeface="Arial"/>
                  <a:sym typeface="Arial"/>
                </a:endParaRPr>
              </a:p>
            </p:txBody>
          </p:sp>
        </p:grpSp>
        <p:sp>
          <p:nvSpPr>
            <p:cNvPr id="716" name="Google Shape;716;p31"/>
            <p:cNvSpPr/>
            <p:nvPr/>
          </p:nvSpPr>
          <p:spPr>
            <a:xfrm>
              <a:off x="7704633" y="3049669"/>
              <a:ext cx="744042" cy="748810"/>
            </a:xfrm>
            <a:prstGeom prst="ellipse">
              <a:avLst/>
            </a:prstGeom>
            <a:solidFill>
              <a:srgbClr val="7F7F7F"/>
            </a:solidFill>
            <a:ln cap="flat" cmpd="sng" w="38100">
              <a:solidFill>
                <a:schemeClr val="lt1"/>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rgbClr val="FFFFFF"/>
                </a:solidFill>
                <a:latin typeface="Arial"/>
                <a:ea typeface="Arial"/>
                <a:cs typeface="Arial"/>
                <a:sym typeface="Arial"/>
              </a:endParaRPr>
            </a:p>
          </p:txBody>
        </p:sp>
        <p:grpSp>
          <p:nvGrpSpPr>
            <p:cNvPr id="717" name="Google Shape;717;p31"/>
            <p:cNvGrpSpPr/>
            <p:nvPr/>
          </p:nvGrpSpPr>
          <p:grpSpPr>
            <a:xfrm>
              <a:off x="8575520" y="3036395"/>
              <a:ext cx="164825" cy="165880"/>
              <a:chOff x="4149281" y="1887719"/>
              <a:chExt cx="224837" cy="226650"/>
            </a:xfrm>
          </p:grpSpPr>
          <p:sp>
            <p:nvSpPr>
              <p:cNvPr id="718" name="Google Shape;718;p31"/>
              <p:cNvSpPr/>
              <p:nvPr/>
            </p:nvSpPr>
            <p:spPr>
              <a:xfrm>
                <a:off x="4149281" y="1887719"/>
                <a:ext cx="224837" cy="226650"/>
              </a:xfrm>
              <a:prstGeom prst="ellipse">
                <a:avLst/>
              </a:prstGeom>
              <a:solidFill>
                <a:schemeClr val="accent4"/>
              </a:solid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FFFFFF"/>
                  </a:solidFill>
                  <a:latin typeface="Arial"/>
                  <a:ea typeface="Arial"/>
                  <a:cs typeface="Arial"/>
                  <a:sym typeface="Arial"/>
                </a:endParaRPr>
              </a:p>
            </p:txBody>
          </p:sp>
          <p:sp>
            <p:nvSpPr>
              <p:cNvPr id="719" name="Google Shape;719;p31"/>
              <p:cNvSpPr/>
              <p:nvPr/>
            </p:nvSpPr>
            <p:spPr>
              <a:xfrm>
                <a:off x="4209256" y="1948177"/>
                <a:ext cx="104887" cy="105734"/>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FFFFFF"/>
                  </a:solidFill>
                  <a:latin typeface="Arial"/>
                  <a:ea typeface="Arial"/>
                  <a:cs typeface="Arial"/>
                  <a:sym typeface="Arial"/>
                </a:endParaRPr>
              </a:p>
            </p:txBody>
          </p:sp>
        </p:grpSp>
        <p:grpSp>
          <p:nvGrpSpPr>
            <p:cNvPr id="720" name="Google Shape;720;p31"/>
            <p:cNvGrpSpPr/>
            <p:nvPr/>
          </p:nvGrpSpPr>
          <p:grpSpPr>
            <a:xfrm>
              <a:off x="8709469" y="4330439"/>
              <a:ext cx="271082" cy="272820"/>
              <a:chOff x="4149281" y="1887719"/>
              <a:chExt cx="224837" cy="226650"/>
            </a:xfrm>
          </p:grpSpPr>
          <p:sp>
            <p:nvSpPr>
              <p:cNvPr id="721" name="Google Shape;721;p31"/>
              <p:cNvSpPr/>
              <p:nvPr/>
            </p:nvSpPr>
            <p:spPr>
              <a:xfrm>
                <a:off x="4149281" y="1887719"/>
                <a:ext cx="224837" cy="226650"/>
              </a:xfrm>
              <a:prstGeom prst="ellipse">
                <a:avLst/>
              </a:prstGeom>
              <a:solidFill>
                <a:schemeClr val="accent4"/>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FFFFFF"/>
                  </a:solidFill>
                  <a:latin typeface="Arial"/>
                  <a:ea typeface="Arial"/>
                  <a:cs typeface="Arial"/>
                  <a:sym typeface="Arial"/>
                </a:endParaRPr>
              </a:p>
            </p:txBody>
          </p:sp>
          <p:sp>
            <p:nvSpPr>
              <p:cNvPr id="722" name="Google Shape;722;p31"/>
              <p:cNvSpPr/>
              <p:nvPr/>
            </p:nvSpPr>
            <p:spPr>
              <a:xfrm>
                <a:off x="4209256" y="1948177"/>
                <a:ext cx="104887" cy="105734"/>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FFFFFF"/>
                  </a:solidFill>
                  <a:latin typeface="Arial"/>
                  <a:ea typeface="Arial"/>
                  <a:cs typeface="Arial"/>
                  <a:sym typeface="Arial"/>
                </a:endParaRPr>
              </a:p>
            </p:txBody>
          </p:sp>
        </p:grpSp>
        <p:grpSp>
          <p:nvGrpSpPr>
            <p:cNvPr id="723" name="Google Shape;723;p31"/>
            <p:cNvGrpSpPr/>
            <p:nvPr/>
          </p:nvGrpSpPr>
          <p:grpSpPr>
            <a:xfrm>
              <a:off x="9215633" y="2351279"/>
              <a:ext cx="170798" cy="171894"/>
              <a:chOff x="4149281" y="1887719"/>
              <a:chExt cx="224837" cy="226650"/>
            </a:xfrm>
          </p:grpSpPr>
          <p:sp>
            <p:nvSpPr>
              <p:cNvPr id="724" name="Google Shape;724;p31"/>
              <p:cNvSpPr/>
              <p:nvPr/>
            </p:nvSpPr>
            <p:spPr>
              <a:xfrm>
                <a:off x="4149281" y="1887719"/>
                <a:ext cx="224837" cy="226650"/>
              </a:xfrm>
              <a:prstGeom prst="ellipse">
                <a:avLst/>
              </a:prstGeom>
              <a:solidFill>
                <a:schemeClr val="accent4"/>
              </a:solid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FFFFFF"/>
                  </a:solidFill>
                  <a:latin typeface="Arial"/>
                  <a:ea typeface="Arial"/>
                  <a:cs typeface="Arial"/>
                  <a:sym typeface="Arial"/>
                </a:endParaRPr>
              </a:p>
            </p:txBody>
          </p:sp>
          <p:sp>
            <p:nvSpPr>
              <p:cNvPr id="725" name="Google Shape;725;p31"/>
              <p:cNvSpPr/>
              <p:nvPr/>
            </p:nvSpPr>
            <p:spPr>
              <a:xfrm>
                <a:off x="4209256" y="1948177"/>
                <a:ext cx="104887" cy="105734"/>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FFFFFF"/>
                  </a:solidFill>
                  <a:latin typeface="Arial"/>
                  <a:ea typeface="Arial"/>
                  <a:cs typeface="Arial"/>
                  <a:sym typeface="Arial"/>
                </a:endParaRPr>
              </a:p>
            </p:txBody>
          </p:sp>
        </p:grpSp>
        <p:grpSp>
          <p:nvGrpSpPr>
            <p:cNvPr id="726" name="Google Shape;726;p31"/>
            <p:cNvGrpSpPr/>
            <p:nvPr/>
          </p:nvGrpSpPr>
          <p:grpSpPr>
            <a:xfrm>
              <a:off x="10526092" y="4752957"/>
              <a:ext cx="206667" cy="207992"/>
              <a:chOff x="4149281" y="1887719"/>
              <a:chExt cx="224837" cy="226650"/>
            </a:xfrm>
          </p:grpSpPr>
          <p:sp>
            <p:nvSpPr>
              <p:cNvPr id="727" name="Google Shape;727;p31"/>
              <p:cNvSpPr/>
              <p:nvPr/>
            </p:nvSpPr>
            <p:spPr>
              <a:xfrm>
                <a:off x="4149281" y="1887719"/>
                <a:ext cx="224837" cy="226650"/>
              </a:xfrm>
              <a:prstGeom prst="ellipse">
                <a:avLst/>
              </a:prstGeom>
              <a:solidFill>
                <a:schemeClr val="accent4"/>
              </a:solid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FFFFFF"/>
                  </a:solidFill>
                  <a:latin typeface="Arial"/>
                  <a:ea typeface="Arial"/>
                  <a:cs typeface="Arial"/>
                  <a:sym typeface="Arial"/>
                </a:endParaRPr>
              </a:p>
            </p:txBody>
          </p:sp>
          <p:sp>
            <p:nvSpPr>
              <p:cNvPr id="728" name="Google Shape;728;p31"/>
              <p:cNvSpPr/>
              <p:nvPr/>
            </p:nvSpPr>
            <p:spPr>
              <a:xfrm>
                <a:off x="4209256" y="1948177"/>
                <a:ext cx="104887" cy="105734"/>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rgbClr val="FFFFFF"/>
                  </a:solidFill>
                  <a:latin typeface="Arial"/>
                  <a:ea typeface="Arial"/>
                  <a:cs typeface="Arial"/>
                  <a:sym typeface="Arial"/>
                </a:endParaRPr>
              </a:p>
            </p:txBody>
          </p:sp>
        </p:grpSp>
      </p:grpSp>
      <p:cxnSp>
        <p:nvCxnSpPr>
          <p:cNvPr id="729" name="Google Shape;729;p31"/>
          <p:cNvCxnSpPr>
            <a:stCxn id="624" idx="3"/>
            <a:endCxn id="716" idx="2"/>
          </p:cNvCxnSpPr>
          <p:nvPr/>
        </p:nvCxnSpPr>
        <p:spPr>
          <a:xfrm>
            <a:off x="5007773" y="1839406"/>
            <a:ext cx="252000" cy="584100"/>
          </a:xfrm>
          <a:prstGeom prst="bentConnector3">
            <a:avLst>
              <a:gd fmla="val 50000" name="adj1"/>
            </a:avLst>
          </a:prstGeom>
          <a:noFill/>
          <a:ln cap="rnd" cmpd="sng" w="9525">
            <a:solidFill>
              <a:srgbClr val="D8D8D8"/>
            </a:solidFill>
            <a:prstDash val="solid"/>
            <a:round/>
            <a:headEnd len="sm" w="sm" type="none"/>
            <a:tailEnd len="sm" w="sm" type="none"/>
          </a:ln>
        </p:spPr>
      </p:cxnSp>
      <p:cxnSp>
        <p:nvCxnSpPr>
          <p:cNvPr id="730" name="Google Shape;730;p31"/>
          <p:cNvCxnSpPr>
            <a:stCxn id="716" idx="2"/>
            <a:endCxn id="630" idx="3"/>
          </p:cNvCxnSpPr>
          <p:nvPr/>
        </p:nvCxnSpPr>
        <p:spPr>
          <a:xfrm flipH="1">
            <a:off x="5007702" y="2423607"/>
            <a:ext cx="252000" cy="886200"/>
          </a:xfrm>
          <a:prstGeom prst="bentConnector3">
            <a:avLst>
              <a:gd fmla="val 50000" name="adj1"/>
            </a:avLst>
          </a:prstGeom>
          <a:noFill/>
          <a:ln cap="rnd" cmpd="sng" w="9525">
            <a:solidFill>
              <a:srgbClr val="D8D8D8"/>
            </a:solidFill>
            <a:prstDash val="solid"/>
            <a:round/>
            <a:headEnd len="sm" w="sm" type="none"/>
            <a:tailEnd len="sm" w="sm" type="none"/>
          </a:ln>
        </p:spPr>
      </p:cxnSp>
      <p:pic>
        <p:nvPicPr>
          <p:cNvPr descr="Icon&#10;&#10;Description automatically generated" id="731" name="Google Shape;731;p31"/>
          <p:cNvPicPr preferRelativeResize="0"/>
          <p:nvPr/>
        </p:nvPicPr>
        <p:blipFill rotWithShape="1">
          <a:blip r:embed="rId3">
            <a:alphaModFix/>
          </a:blip>
          <a:srcRect b="0" l="0" r="0" t="0"/>
          <a:stretch/>
        </p:blipFill>
        <p:spPr>
          <a:xfrm>
            <a:off x="5352620" y="2308395"/>
            <a:ext cx="232061" cy="232061"/>
          </a:xfrm>
          <a:prstGeom prst="rect">
            <a:avLst/>
          </a:prstGeom>
          <a:noFill/>
          <a:ln>
            <a:noFill/>
          </a:ln>
        </p:spPr>
      </p:pic>
      <p:pic>
        <p:nvPicPr>
          <p:cNvPr id="732" name="Google Shape;732;p31"/>
          <p:cNvPicPr preferRelativeResize="0"/>
          <p:nvPr/>
        </p:nvPicPr>
        <p:blipFill rotWithShape="1">
          <a:blip r:embed="rId4">
            <a:alphaModFix/>
          </a:blip>
          <a:srcRect b="0" l="0" r="0" t="0"/>
          <a:stretch/>
        </p:blipFill>
        <p:spPr>
          <a:xfrm>
            <a:off x="173983" y="4662678"/>
            <a:ext cx="8796033" cy="498498"/>
          </a:xfrm>
          <a:prstGeom prst="rect">
            <a:avLst/>
          </a:prstGeom>
          <a:noFill/>
          <a:ln>
            <a:noFill/>
          </a:ln>
        </p:spPr>
      </p:pic>
      <p:sp>
        <p:nvSpPr>
          <p:cNvPr id="733" name="Google Shape;733;p31"/>
          <p:cNvSpPr txBox="1"/>
          <p:nvPr>
            <p:ph idx="12" type="sldNum"/>
          </p:nvPr>
        </p:nvSpPr>
        <p:spPr>
          <a:xfrm>
            <a:off x="7025763" y="35719"/>
            <a:ext cx="2057400" cy="273844"/>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82A"/>
        </a:solidFill>
      </p:bgPr>
    </p:bg>
    <p:spTree>
      <p:nvGrpSpPr>
        <p:cNvPr id="737" name="Shape 737"/>
        <p:cNvGrpSpPr/>
        <p:nvPr/>
      </p:nvGrpSpPr>
      <p:grpSpPr>
        <a:xfrm>
          <a:off x="0" y="0"/>
          <a:ext cx="0" cy="0"/>
          <a:chOff x="0" y="0"/>
          <a:chExt cx="0" cy="0"/>
        </a:xfrm>
      </p:grpSpPr>
      <p:grpSp>
        <p:nvGrpSpPr>
          <p:cNvPr id="738" name="Google Shape;738;p32"/>
          <p:cNvGrpSpPr/>
          <p:nvPr/>
        </p:nvGrpSpPr>
        <p:grpSpPr>
          <a:xfrm>
            <a:off x="-142875" y="3995738"/>
            <a:ext cx="9286874" cy="1147763"/>
            <a:chOff x="1624013" y="5014913"/>
            <a:chExt cx="5943600" cy="633413"/>
          </a:xfrm>
        </p:grpSpPr>
        <p:cxnSp>
          <p:nvCxnSpPr>
            <p:cNvPr id="739" name="Google Shape;739;p32"/>
            <p:cNvCxnSpPr/>
            <p:nvPr/>
          </p:nvCxnSpPr>
          <p:spPr>
            <a:xfrm>
              <a:off x="3798888" y="5430838"/>
              <a:ext cx="0" cy="0"/>
            </a:xfrm>
            <a:prstGeom prst="straightConnector1">
              <a:avLst/>
            </a:prstGeom>
            <a:noFill/>
            <a:ln cap="flat" cmpd="sng" w="9525">
              <a:solidFill>
                <a:schemeClr val="lt1"/>
              </a:solidFill>
              <a:prstDash val="solid"/>
              <a:miter lim="800000"/>
              <a:headEnd len="sm" w="sm" type="none"/>
              <a:tailEnd len="sm" w="sm" type="none"/>
            </a:ln>
          </p:spPr>
        </p:cxnSp>
        <p:sp>
          <p:nvSpPr>
            <p:cNvPr id="740" name="Google Shape;740;p32"/>
            <p:cNvSpPr/>
            <p:nvPr/>
          </p:nvSpPr>
          <p:spPr>
            <a:xfrm>
              <a:off x="1624013" y="5014913"/>
              <a:ext cx="2174875" cy="633413"/>
            </a:xfrm>
            <a:custGeom>
              <a:rect b="b" l="l" r="r" t="t"/>
              <a:pathLst>
                <a:path extrusionOk="0" h="166" w="579">
                  <a:moveTo>
                    <a:pt x="579" y="109"/>
                  </a:moveTo>
                  <a:cubicBezTo>
                    <a:pt x="579" y="108"/>
                    <a:pt x="579" y="108"/>
                    <a:pt x="579" y="108"/>
                  </a:cubicBezTo>
                  <a:cubicBezTo>
                    <a:pt x="577" y="108"/>
                    <a:pt x="576" y="108"/>
                    <a:pt x="574" y="108"/>
                  </a:cubicBezTo>
                  <a:cubicBezTo>
                    <a:pt x="574" y="107"/>
                    <a:pt x="574" y="105"/>
                    <a:pt x="574" y="103"/>
                  </a:cubicBezTo>
                  <a:cubicBezTo>
                    <a:pt x="570" y="103"/>
                    <a:pt x="566" y="103"/>
                    <a:pt x="562" y="103"/>
                  </a:cubicBezTo>
                  <a:cubicBezTo>
                    <a:pt x="561" y="104"/>
                    <a:pt x="560" y="105"/>
                    <a:pt x="559" y="106"/>
                  </a:cubicBezTo>
                  <a:cubicBezTo>
                    <a:pt x="557" y="106"/>
                    <a:pt x="555" y="106"/>
                    <a:pt x="553" y="106"/>
                  </a:cubicBezTo>
                  <a:cubicBezTo>
                    <a:pt x="553" y="105"/>
                    <a:pt x="553" y="104"/>
                    <a:pt x="553" y="103"/>
                  </a:cubicBezTo>
                  <a:cubicBezTo>
                    <a:pt x="552" y="103"/>
                    <a:pt x="550" y="103"/>
                    <a:pt x="548" y="103"/>
                  </a:cubicBezTo>
                  <a:cubicBezTo>
                    <a:pt x="548" y="104"/>
                    <a:pt x="548" y="105"/>
                    <a:pt x="548" y="106"/>
                  </a:cubicBezTo>
                  <a:cubicBezTo>
                    <a:pt x="547" y="106"/>
                    <a:pt x="546" y="106"/>
                    <a:pt x="545" y="106"/>
                  </a:cubicBezTo>
                  <a:cubicBezTo>
                    <a:pt x="545" y="108"/>
                    <a:pt x="545" y="111"/>
                    <a:pt x="545" y="113"/>
                  </a:cubicBezTo>
                  <a:cubicBezTo>
                    <a:pt x="544" y="113"/>
                    <a:pt x="543" y="113"/>
                    <a:pt x="542" y="113"/>
                  </a:cubicBezTo>
                  <a:cubicBezTo>
                    <a:pt x="542" y="112"/>
                    <a:pt x="542" y="111"/>
                    <a:pt x="542" y="110"/>
                  </a:cubicBezTo>
                  <a:cubicBezTo>
                    <a:pt x="541" y="110"/>
                    <a:pt x="540" y="110"/>
                    <a:pt x="540" y="110"/>
                  </a:cubicBezTo>
                  <a:cubicBezTo>
                    <a:pt x="538" y="108"/>
                    <a:pt x="537" y="107"/>
                    <a:pt x="536" y="106"/>
                  </a:cubicBezTo>
                  <a:cubicBezTo>
                    <a:pt x="535" y="106"/>
                    <a:pt x="533" y="106"/>
                    <a:pt x="532" y="106"/>
                  </a:cubicBezTo>
                  <a:cubicBezTo>
                    <a:pt x="532" y="95"/>
                    <a:pt x="532" y="84"/>
                    <a:pt x="532" y="73"/>
                  </a:cubicBezTo>
                  <a:cubicBezTo>
                    <a:pt x="531" y="70"/>
                    <a:pt x="529" y="68"/>
                    <a:pt x="527" y="65"/>
                  </a:cubicBezTo>
                  <a:cubicBezTo>
                    <a:pt x="519" y="65"/>
                    <a:pt x="510" y="65"/>
                    <a:pt x="502" y="65"/>
                  </a:cubicBezTo>
                  <a:cubicBezTo>
                    <a:pt x="502" y="79"/>
                    <a:pt x="502" y="92"/>
                    <a:pt x="502" y="106"/>
                  </a:cubicBezTo>
                  <a:cubicBezTo>
                    <a:pt x="498" y="106"/>
                    <a:pt x="494" y="106"/>
                    <a:pt x="490" y="106"/>
                  </a:cubicBezTo>
                  <a:cubicBezTo>
                    <a:pt x="490" y="79"/>
                    <a:pt x="490" y="52"/>
                    <a:pt x="490" y="25"/>
                  </a:cubicBezTo>
                  <a:cubicBezTo>
                    <a:pt x="483" y="18"/>
                    <a:pt x="468" y="18"/>
                    <a:pt x="460" y="25"/>
                  </a:cubicBezTo>
                  <a:cubicBezTo>
                    <a:pt x="460" y="35"/>
                    <a:pt x="460" y="46"/>
                    <a:pt x="460" y="57"/>
                  </a:cubicBezTo>
                  <a:cubicBezTo>
                    <a:pt x="456" y="57"/>
                    <a:pt x="452" y="57"/>
                    <a:pt x="449" y="57"/>
                  </a:cubicBezTo>
                  <a:cubicBezTo>
                    <a:pt x="442" y="58"/>
                    <a:pt x="435" y="59"/>
                    <a:pt x="428" y="60"/>
                  </a:cubicBezTo>
                  <a:cubicBezTo>
                    <a:pt x="428" y="78"/>
                    <a:pt x="428" y="96"/>
                    <a:pt x="428" y="113"/>
                  </a:cubicBezTo>
                  <a:cubicBezTo>
                    <a:pt x="426" y="113"/>
                    <a:pt x="424" y="113"/>
                    <a:pt x="423" y="113"/>
                  </a:cubicBezTo>
                  <a:cubicBezTo>
                    <a:pt x="423" y="112"/>
                    <a:pt x="423" y="111"/>
                    <a:pt x="423" y="111"/>
                  </a:cubicBezTo>
                  <a:cubicBezTo>
                    <a:pt x="422" y="111"/>
                    <a:pt x="420" y="111"/>
                    <a:pt x="419" y="111"/>
                  </a:cubicBezTo>
                  <a:cubicBezTo>
                    <a:pt x="419" y="110"/>
                    <a:pt x="419" y="109"/>
                    <a:pt x="419" y="108"/>
                  </a:cubicBezTo>
                  <a:cubicBezTo>
                    <a:pt x="420" y="108"/>
                    <a:pt x="421" y="107"/>
                    <a:pt x="422" y="107"/>
                  </a:cubicBezTo>
                  <a:cubicBezTo>
                    <a:pt x="422" y="106"/>
                    <a:pt x="422" y="105"/>
                    <a:pt x="422" y="105"/>
                  </a:cubicBezTo>
                  <a:cubicBezTo>
                    <a:pt x="421" y="104"/>
                    <a:pt x="420" y="104"/>
                    <a:pt x="419" y="103"/>
                  </a:cubicBezTo>
                  <a:cubicBezTo>
                    <a:pt x="419" y="97"/>
                    <a:pt x="419" y="92"/>
                    <a:pt x="419" y="86"/>
                  </a:cubicBezTo>
                  <a:cubicBezTo>
                    <a:pt x="420" y="86"/>
                    <a:pt x="421" y="85"/>
                    <a:pt x="421" y="85"/>
                  </a:cubicBezTo>
                  <a:cubicBezTo>
                    <a:pt x="421" y="84"/>
                    <a:pt x="421" y="83"/>
                    <a:pt x="421" y="83"/>
                  </a:cubicBezTo>
                  <a:cubicBezTo>
                    <a:pt x="421" y="82"/>
                    <a:pt x="420" y="82"/>
                    <a:pt x="419" y="81"/>
                  </a:cubicBezTo>
                  <a:cubicBezTo>
                    <a:pt x="419" y="81"/>
                    <a:pt x="419" y="80"/>
                    <a:pt x="419" y="80"/>
                  </a:cubicBezTo>
                  <a:cubicBezTo>
                    <a:pt x="419" y="80"/>
                    <a:pt x="418" y="80"/>
                    <a:pt x="418" y="80"/>
                  </a:cubicBezTo>
                  <a:cubicBezTo>
                    <a:pt x="418" y="79"/>
                    <a:pt x="418" y="77"/>
                    <a:pt x="418" y="76"/>
                  </a:cubicBezTo>
                  <a:cubicBezTo>
                    <a:pt x="418" y="76"/>
                    <a:pt x="419" y="76"/>
                    <a:pt x="419" y="76"/>
                  </a:cubicBezTo>
                  <a:cubicBezTo>
                    <a:pt x="419" y="76"/>
                    <a:pt x="419" y="75"/>
                    <a:pt x="419" y="74"/>
                  </a:cubicBezTo>
                  <a:cubicBezTo>
                    <a:pt x="418" y="73"/>
                    <a:pt x="417" y="73"/>
                    <a:pt x="417" y="73"/>
                  </a:cubicBezTo>
                  <a:cubicBezTo>
                    <a:pt x="416" y="63"/>
                    <a:pt x="414" y="55"/>
                    <a:pt x="404" y="51"/>
                  </a:cubicBezTo>
                  <a:cubicBezTo>
                    <a:pt x="405" y="50"/>
                    <a:pt x="405" y="50"/>
                    <a:pt x="406" y="50"/>
                  </a:cubicBezTo>
                  <a:cubicBezTo>
                    <a:pt x="406" y="49"/>
                    <a:pt x="406" y="48"/>
                    <a:pt x="406" y="47"/>
                  </a:cubicBezTo>
                  <a:cubicBezTo>
                    <a:pt x="405" y="47"/>
                    <a:pt x="405" y="46"/>
                    <a:pt x="404" y="46"/>
                  </a:cubicBezTo>
                  <a:cubicBezTo>
                    <a:pt x="404" y="45"/>
                    <a:pt x="404" y="44"/>
                    <a:pt x="404" y="43"/>
                  </a:cubicBezTo>
                  <a:cubicBezTo>
                    <a:pt x="403" y="43"/>
                    <a:pt x="403" y="43"/>
                    <a:pt x="403" y="43"/>
                  </a:cubicBezTo>
                  <a:cubicBezTo>
                    <a:pt x="403" y="41"/>
                    <a:pt x="403" y="38"/>
                    <a:pt x="403" y="36"/>
                  </a:cubicBezTo>
                  <a:cubicBezTo>
                    <a:pt x="403" y="36"/>
                    <a:pt x="403" y="36"/>
                    <a:pt x="403" y="36"/>
                  </a:cubicBezTo>
                  <a:cubicBezTo>
                    <a:pt x="403" y="35"/>
                    <a:pt x="403" y="35"/>
                    <a:pt x="403" y="34"/>
                  </a:cubicBezTo>
                  <a:cubicBezTo>
                    <a:pt x="403" y="34"/>
                    <a:pt x="402" y="34"/>
                    <a:pt x="402" y="33"/>
                  </a:cubicBezTo>
                  <a:cubicBezTo>
                    <a:pt x="401" y="32"/>
                    <a:pt x="400" y="30"/>
                    <a:pt x="399" y="28"/>
                  </a:cubicBezTo>
                  <a:cubicBezTo>
                    <a:pt x="399" y="28"/>
                    <a:pt x="399" y="28"/>
                    <a:pt x="399" y="27"/>
                  </a:cubicBezTo>
                  <a:cubicBezTo>
                    <a:pt x="399" y="27"/>
                    <a:pt x="398" y="27"/>
                    <a:pt x="398" y="27"/>
                  </a:cubicBezTo>
                  <a:cubicBezTo>
                    <a:pt x="398" y="26"/>
                    <a:pt x="398" y="26"/>
                    <a:pt x="398" y="25"/>
                  </a:cubicBezTo>
                  <a:cubicBezTo>
                    <a:pt x="399" y="22"/>
                    <a:pt x="399" y="19"/>
                    <a:pt x="397" y="16"/>
                  </a:cubicBezTo>
                  <a:cubicBezTo>
                    <a:pt x="396" y="14"/>
                    <a:pt x="396" y="14"/>
                    <a:pt x="396" y="14"/>
                  </a:cubicBezTo>
                  <a:cubicBezTo>
                    <a:pt x="396" y="16"/>
                    <a:pt x="396" y="16"/>
                    <a:pt x="396" y="16"/>
                  </a:cubicBezTo>
                  <a:cubicBezTo>
                    <a:pt x="394" y="19"/>
                    <a:pt x="394" y="23"/>
                    <a:pt x="396" y="25"/>
                  </a:cubicBezTo>
                  <a:cubicBezTo>
                    <a:pt x="396" y="26"/>
                    <a:pt x="396" y="26"/>
                    <a:pt x="396" y="27"/>
                  </a:cubicBezTo>
                  <a:cubicBezTo>
                    <a:pt x="395" y="27"/>
                    <a:pt x="395" y="27"/>
                    <a:pt x="394" y="27"/>
                  </a:cubicBezTo>
                  <a:cubicBezTo>
                    <a:pt x="394" y="28"/>
                    <a:pt x="394" y="28"/>
                    <a:pt x="394" y="28"/>
                  </a:cubicBezTo>
                  <a:cubicBezTo>
                    <a:pt x="393" y="30"/>
                    <a:pt x="392" y="32"/>
                    <a:pt x="391" y="34"/>
                  </a:cubicBezTo>
                  <a:cubicBezTo>
                    <a:pt x="391" y="34"/>
                    <a:pt x="390" y="34"/>
                    <a:pt x="390" y="35"/>
                  </a:cubicBezTo>
                  <a:cubicBezTo>
                    <a:pt x="390" y="35"/>
                    <a:pt x="390" y="35"/>
                    <a:pt x="390" y="36"/>
                  </a:cubicBezTo>
                  <a:cubicBezTo>
                    <a:pt x="390" y="36"/>
                    <a:pt x="390" y="36"/>
                    <a:pt x="391" y="36"/>
                  </a:cubicBezTo>
                  <a:cubicBezTo>
                    <a:pt x="391" y="38"/>
                    <a:pt x="391" y="41"/>
                    <a:pt x="391" y="43"/>
                  </a:cubicBezTo>
                  <a:cubicBezTo>
                    <a:pt x="390" y="43"/>
                    <a:pt x="390" y="43"/>
                    <a:pt x="389" y="43"/>
                  </a:cubicBezTo>
                  <a:cubicBezTo>
                    <a:pt x="389" y="44"/>
                    <a:pt x="389" y="45"/>
                    <a:pt x="389" y="46"/>
                  </a:cubicBezTo>
                  <a:cubicBezTo>
                    <a:pt x="389" y="46"/>
                    <a:pt x="388" y="47"/>
                    <a:pt x="387" y="47"/>
                  </a:cubicBezTo>
                  <a:cubicBezTo>
                    <a:pt x="387" y="48"/>
                    <a:pt x="387" y="49"/>
                    <a:pt x="387" y="49"/>
                  </a:cubicBezTo>
                  <a:cubicBezTo>
                    <a:pt x="388" y="50"/>
                    <a:pt x="388" y="50"/>
                    <a:pt x="388" y="51"/>
                  </a:cubicBezTo>
                  <a:cubicBezTo>
                    <a:pt x="379" y="55"/>
                    <a:pt x="376" y="63"/>
                    <a:pt x="376" y="73"/>
                  </a:cubicBezTo>
                  <a:cubicBezTo>
                    <a:pt x="375" y="73"/>
                    <a:pt x="374" y="74"/>
                    <a:pt x="374" y="74"/>
                  </a:cubicBezTo>
                  <a:cubicBezTo>
                    <a:pt x="374" y="75"/>
                    <a:pt x="374" y="76"/>
                    <a:pt x="374" y="76"/>
                  </a:cubicBezTo>
                  <a:cubicBezTo>
                    <a:pt x="374" y="76"/>
                    <a:pt x="374" y="76"/>
                    <a:pt x="375" y="76"/>
                  </a:cubicBezTo>
                  <a:cubicBezTo>
                    <a:pt x="375" y="77"/>
                    <a:pt x="375" y="78"/>
                    <a:pt x="375" y="80"/>
                  </a:cubicBezTo>
                  <a:cubicBezTo>
                    <a:pt x="375" y="80"/>
                    <a:pt x="374" y="80"/>
                    <a:pt x="374" y="80"/>
                  </a:cubicBezTo>
                  <a:cubicBezTo>
                    <a:pt x="374" y="80"/>
                    <a:pt x="374" y="81"/>
                    <a:pt x="374" y="81"/>
                  </a:cubicBezTo>
                  <a:cubicBezTo>
                    <a:pt x="373" y="82"/>
                    <a:pt x="372" y="82"/>
                    <a:pt x="371" y="83"/>
                  </a:cubicBezTo>
                  <a:cubicBezTo>
                    <a:pt x="371" y="83"/>
                    <a:pt x="371" y="84"/>
                    <a:pt x="371" y="85"/>
                  </a:cubicBezTo>
                  <a:cubicBezTo>
                    <a:pt x="372" y="85"/>
                    <a:pt x="373" y="85"/>
                    <a:pt x="374" y="86"/>
                  </a:cubicBezTo>
                  <a:cubicBezTo>
                    <a:pt x="374" y="92"/>
                    <a:pt x="374" y="97"/>
                    <a:pt x="374" y="103"/>
                  </a:cubicBezTo>
                  <a:cubicBezTo>
                    <a:pt x="373" y="104"/>
                    <a:pt x="372" y="104"/>
                    <a:pt x="371" y="105"/>
                  </a:cubicBezTo>
                  <a:cubicBezTo>
                    <a:pt x="371" y="105"/>
                    <a:pt x="371" y="106"/>
                    <a:pt x="371" y="107"/>
                  </a:cubicBezTo>
                  <a:cubicBezTo>
                    <a:pt x="372" y="107"/>
                    <a:pt x="373" y="108"/>
                    <a:pt x="374" y="108"/>
                  </a:cubicBezTo>
                  <a:cubicBezTo>
                    <a:pt x="374" y="109"/>
                    <a:pt x="374" y="110"/>
                    <a:pt x="374" y="111"/>
                  </a:cubicBezTo>
                  <a:cubicBezTo>
                    <a:pt x="372" y="112"/>
                    <a:pt x="370" y="112"/>
                    <a:pt x="368" y="113"/>
                  </a:cubicBezTo>
                  <a:cubicBezTo>
                    <a:pt x="365" y="113"/>
                    <a:pt x="363" y="113"/>
                    <a:pt x="361" y="113"/>
                  </a:cubicBezTo>
                  <a:cubicBezTo>
                    <a:pt x="361" y="99"/>
                    <a:pt x="361" y="84"/>
                    <a:pt x="361" y="69"/>
                  </a:cubicBezTo>
                  <a:cubicBezTo>
                    <a:pt x="356" y="69"/>
                    <a:pt x="350" y="69"/>
                    <a:pt x="344" y="69"/>
                  </a:cubicBezTo>
                  <a:cubicBezTo>
                    <a:pt x="344" y="65"/>
                    <a:pt x="344" y="61"/>
                    <a:pt x="344" y="57"/>
                  </a:cubicBezTo>
                  <a:cubicBezTo>
                    <a:pt x="342" y="57"/>
                    <a:pt x="339" y="57"/>
                    <a:pt x="337" y="57"/>
                  </a:cubicBezTo>
                  <a:cubicBezTo>
                    <a:pt x="335" y="57"/>
                    <a:pt x="334" y="58"/>
                    <a:pt x="333" y="59"/>
                  </a:cubicBezTo>
                  <a:cubicBezTo>
                    <a:pt x="333" y="60"/>
                    <a:pt x="333" y="62"/>
                    <a:pt x="333" y="63"/>
                  </a:cubicBezTo>
                  <a:cubicBezTo>
                    <a:pt x="332" y="63"/>
                    <a:pt x="330" y="63"/>
                    <a:pt x="329" y="63"/>
                  </a:cubicBezTo>
                  <a:cubicBezTo>
                    <a:pt x="328" y="64"/>
                    <a:pt x="326" y="64"/>
                    <a:pt x="324" y="65"/>
                  </a:cubicBezTo>
                  <a:cubicBezTo>
                    <a:pt x="324" y="67"/>
                    <a:pt x="324" y="68"/>
                    <a:pt x="324" y="69"/>
                  </a:cubicBezTo>
                  <a:cubicBezTo>
                    <a:pt x="323" y="69"/>
                    <a:pt x="321" y="69"/>
                    <a:pt x="320" y="69"/>
                  </a:cubicBezTo>
                  <a:cubicBezTo>
                    <a:pt x="320" y="83"/>
                    <a:pt x="320" y="98"/>
                    <a:pt x="320" y="112"/>
                  </a:cubicBezTo>
                  <a:cubicBezTo>
                    <a:pt x="318" y="112"/>
                    <a:pt x="316" y="112"/>
                    <a:pt x="315" y="112"/>
                  </a:cubicBezTo>
                  <a:cubicBezTo>
                    <a:pt x="315" y="77"/>
                    <a:pt x="315" y="42"/>
                    <a:pt x="315" y="6"/>
                  </a:cubicBezTo>
                  <a:cubicBezTo>
                    <a:pt x="314" y="5"/>
                    <a:pt x="313" y="5"/>
                    <a:pt x="312" y="4"/>
                  </a:cubicBezTo>
                  <a:cubicBezTo>
                    <a:pt x="308" y="3"/>
                    <a:pt x="303" y="1"/>
                    <a:pt x="298" y="0"/>
                  </a:cubicBezTo>
                  <a:cubicBezTo>
                    <a:pt x="286" y="2"/>
                    <a:pt x="273" y="4"/>
                    <a:pt x="260" y="6"/>
                  </a:cubicBezTo>
                  <a:cubicBezTo>
                    <a:pt x="258" y="7"/>
                    <a:pt x="255" y="9"/>
                    <a:pt x="252" y="10"/>
                  </a:cubicBezTo>
                  <a:cubicBezTo>
                    <a:pt x="252" y="29"/>
                    <a:pt x="252" y="48"/>
                    <a:pt x="252" y="67"/>
                  </a:cubicBezTo>
                  <a:cubicBezTo>
                    <a:pt x="242" y="67"/>
                    <a:pt x="231" y="67"/>
                    <a:pt x="221" y="67"/>
                  </a:cubicBezTo>
                  <a:cubicBezTo>
                    <a:pt x="216" y="68"/>
                    <a:pt x="210" y="70"/>
                    <a:pt x="205" y="71"/>
                  </a:cubicBezTo>
                  <a:cubicBezTo>
                    <a:pt x="205" y="83"/>
                    <a:pt x="205" y="95"/>
                    <a:pt x="205" y="107"/>
                  </a:cubicBezTo>
                  <a:cubicBezTo>
                    <a:pt x="203" y="107"/>
                    <a:pt x="201" y="107"/>
                    <a:pt x="199" y="107"/>
                  </a:cubicBezTo>
                  <a:cubicBezTo>
                    <a:pt x="199" y="106"/>
                    <a:pt x="199" y="105"/>
                    <a:pt x="199" y="105"/>
                  </a:cubicBezTo>
                  <a:cubicBezTo>
                    <a:pt x="197" y="105"/>
                    <a:pt x="195" y="105"/>
                    <a:pt x="193" y="105"/>
                  </a:cubicBezTo>
                  <a:cubicBezTo>
                    <a:pt x="193" y="104"/>
                    <a:pt x="193" y="103"/>
                    <a:pt x="193" y="102"/>
                  </a:cubicBezTo>
                  <a:cubicBezTo>
                    <a:pt x="186" y="102"/>
                    <a:pt x="179" y="102"/>
                    <a:pt x="172" y="102"/>
                  </a:cubicBezTo>
                  <a:cubicBezTo>
                    <a:pt x="172" y="101"/>
                    <a:pt x="172" y="100"/>
                    <a:pt x="172" y="99"/>
                  </a:cubicBezTo>
                  <a:cubicBezTo>
                    <a:pt x="161" y="99"/>
                    <a:pt x="150" y="99"/>
                    <a:pt x="139" y="99"/>
                  </a:cubicBezTo>
                  <a:cubicBezTo>
                    <a:pt x="139" y="101"/>
                    <a:pt x="139" y="103"/>
                    <a:pt x="139" y="105"/>
                  </a:cubicBezTo>
                  <a:cubicBezTo>
                    <a:pt x="133" y="105"/>
                    <a:pt x="128" y="105"/>
                    <a:pt x="123" y="105"/>
                  </a:cubicBezTo>
                  <a:cubicBezTo>
                    <a:pt x="123" y="108"/>
                    <a:pt x="123" y="112"/>
                    <a:pt x="123" y="116"/>
                  </a:cubicBezTo>
                  <a:cubicBezTo>
                    <a:pt x="113" y="117"/>
                    <a:pt x="103" y="117"/>
                    <a:pt x="93" y="118"/>
                  </a:cubicBezTo>
                  <a:cubicBezTo>
                    <a:pt x="93" y="114"/>
                    <a:pt x="93" y="111"/>
                    <a:pt x="93" y="107"/>
                  </a:cubicBezTo>
                  <a:cubicBezTo>
                    <a:pt x="91" y="107"/>
                    <a:pt x="90" y="107"/>
                    <a:pt x="88" y="107"/>
                  </a:cubicBezTo>
                  <a:cubicBezTo>
                    <a:pt x="88" y="105"/>
                    <a:pt x="88" y="102"/>
                    <a:pt x="88" y="100"/>
                  </a:cubicBezTo>
                  <a:cubicBezTo>
                    <a:pt x="87" y="100"/>
                    <a:pt x="86" y="100"/>
                    <a:pt x="86" y="100"/>
                  </a:cubicBezTo>
                  <a:cubicBezTo>
                    <a:pt x="86" y="95"/>
                    <a:pt x="86" y="90"/>
                    <a:pt x="86" y="85"/>
                  </a:cubicBezTo>
                  <a:cubicBezTo>
                    <a:pt x="85" y="85"/>
                    <a:pt x="84" y="85"/>
                    <a:pt x="83" y="85"/>
                  </a:cubicBezTo>
                  <a:cubicBezTo>
                    <a:pt x="83" y="81"/>
                    <a:pt x="83" y="76"/>
                    <a:pt x="83" y="72"/>
                  </a:cubicBezTo>
                  <a:cubicBezTo>
                    <a:pt x="82" y="72"/>
                    <a:pt x="80" y="72"/>
                    <a:pt x="79" y="72"/>
                  </a:cubicBezTo>
                  <a:cubicBezTo>
                    <a:pt x="79" y="73"/>
                    <a:pt x="79" y="73"/>
                    <a:pt x="79" y="74"/>
                  </a:cubicBezTo>
                  <a:cubicBezTo>
                    <a:pt x="72" y="71"/>
                    <a:pt x="66" y="67"/>
                    <a:pt x="60" y="64"/>
                  </a:cubicBezTo>
                  <a:cubicBezTo>
                    <a:pt x="60" y="62"/>
                    <a:pt x="59" y="60"/>
                    <a:pt x="59" y="57"/>
                  </a:cubicBezTo>
                  <a:cubicBezTo>
                    <a:pt x="59" y="60"/>
                    <a:pt x="58" y="62"/>
                    <a:pt x="58" y="64"/>
                  </a:cubicBezTo>
                  <a:cubicBezTo>
                    <a:pt x="52" y="67"/>
                    <a:pt x="46" y="70"/>
                    <a:pt x="40" y="73"/>
                  </a:cubicBezTo>
                  <a:cubicBezTo>
                    <a:pt x="40" y="72"/>
                    <a:pt x="40" y="72"/>
                    <a:pt x="40" y="71"/>
                  </a:cubicBezTo>
                  <a:cubicBezTo>
                    <a:pt x="38" y="71"/>
                    <a:pt x="37" y="71"/>
                    <a:pt x="35" y="71"/>
                  </a:cubicBezTo>
                  <a:cubicBezTo>
                    <a:pt x="35" y="76"/>
                    <a:pt x="35" y="80"/>
                    <a:pt x="35" y="85"/>
                  </a:cubicBezTo>
                  <a:cubicBezTo>
                    <a:pt x="34" y="85"/>
                    <a:pt x="34" y="85"/>
                    <a:pt x="33" y="85"/>
                  </a:cubicBezTo>
                  <a:cubicBezTo>
                    <a:pt x="33" y="89"/>
                    <a:pt x="33" y="94"/>
                    <a:pt x="33" y="99"/>
                  </a:cubicBezTo>
                  <a:cubicBezTo>
                    <a:pt x="32" y="98"/>
                    <a:pt x="30" y="98"/>
                    <a:pt x="29" y="98"/>
                  </a:cubicBezTo>
                  <a:cubicBezTo>
                    <a:pt x="29" y="102"/>
                    <a:pt x="29" y="105"/>
                    <a:pt x="29" y="108"/>
                  </a:cubicBezTo>
                  <a:cubicBezTo>
                    <a:pt x="26" y="108"/>
                    <a:pt x="22" y="108"/>
                    <a:pt x="18" y="108"/>
                  </a:cubicBezTo>
                  <a:cubicBezTo>
                    <a:pt x="18" y="109"/>
                    <a:pt x="18" y="110"/>
                    <a:pt x="18" y="111"/>
                  </a:cubicBezTo>
                  <a:cubicBezTo>
                    <a:pt x="12" y="110"/>
                    <a:pt x="6" y="109"/>
                    <a:pt x="0" y="109"/>
                  </a:cubicBezTo>
                  <a:cubicBezTo>
                    <a:pt x="0" y="109"/>
                    <a:pt x="0" y="109"/>
                    <a:pt x="0" y="109"/>
                  </a:cubicBezTo>
                  <a:cubicBezTo>
                    <a:pt x="0" y="128"/>
                    <a:pt x="0" y="147"/>
                    <a:pt x="0" y="166"/>
                  </a:cubicBezTo>
                  <a:cubicBezTo>
                    <a:pt x="193" y="166"/>
                    <a:pt x="386" y="166"/>
                    <a:pt x="579" y="166"/>
                  </a:cubicBezTo>
                  <a:cubicBezTo>
                    <a:pt x="579" y="166"/>
                    <a:pt x="579" y="166"/>
                    <a:pt x="579" y="165"/>
                  </a:cubicBezTo>
                </a:path>
              </a:pathLst>
            </a:custGeom>
            <a:noFill/>
            <a:ln cap="flat" cmpd="sng" w="9525">
              <a:solidFill>
                <a:schemeClr val="lt1"/>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cxnSp>
          <p:nvCxnSpPr>
            <p:cNvPr id="741" name="Google Shape;741;p32"/>
            <p:cNvCxnSpPr/>
            <p:nvPr/>
          </p:nvCxnSpPr>
          <p:spPr>
            <a:xfrm>
              <a:off x="3798888" y="5430838"/>
              <a:ext cx="0" cy="0"/>
            </a:xfrm>
            <a:prstGeom prst="straightConnector1">
              <a:avLst/>
            </a:prstGeom>
            <a:noFill/>
            <a:ln cap="flat" cmpd="sng" w="9525">
              <a:solidFill>
                <a:schemeClr val="lt1"/>
              </a:solidFill>
              <a:prstDash val="solid"/>
              <a:miter lim="800000"/>
              <a:headEnd len="sm" w="sm" type="none"/>
              <a:tailEnd len="sm" w="sm" type="none"/>
            </a:ln>
          </p:spPr>
        </p:cxnSp>
        <p:sp>
          <p:nvSpPr>
            <p:cNvPr id="742" name="Google Shape;742;p32"/>
            <p:cNvSpPr/>
            <p:nvPr/>
          </p:nvSpPr>
          <p:spPr>
            <a:xfrm>
              <a:off x="3798888" y="5057775"/>
              <a:ext cx="3768725" cy="590550"/>
            </a:xfrm>
            <a:custGeom>
              <a:rect b="b" l="l" r="r" t="t"/>
              <a:pathLst>
                <a:path extrusionOk="0" h="372" w="2374">
                  <a:moveTo>
                    <a:pt x="0" y="235"/>
                  </a:moveTo>
                  <a:lnTo>
                    <a:pt x="0" y="216"/>
                  </a:lnTo>
                  <a:lnTo>
                    <a:pt x="17" y="216"/>
                  </a:lnTo>
                  <a:lnTo>
                    <a:pt x="17" y="221"/>
                  </a:lnTo>
                  <a:lnTo>
                    <a:pt x="24" y="221"/>
                  </a:lnTo>
                  <a:lnTo>
                    <a:pt x="24" y="228"/>
                  </a:lnTo>
                  <a:lnTo>
                    <a:pt x="27" y="228"/>
                  </a:lnTo>
                  <a:lnTo>
                    <a:pt x="27" y="233"/>
                  </a:lnTo>
                  <a:lnTo>
                    <a:pt x="31" y="233"/>
                  </a:lnTo>
                  <a:lnTo>
                    <a:pt x="31" y="257"/>
                  </a:lnTo>
                  <a:lnTo>
                    <a:pt x="36" y="257"/>
                  </a:lnTo>
                  <a:lnTo>
                    <a:pt x="36" y="266"/>
                  </a:lnTo>
                  <a:lnTo>
                    <a:pt x="41" y="266"/>
                  </a:lnTo>
                  <a:lnTo>
                    <a:pt x="41" y="185"/>
                  </a:lnTo>
                  <a:lnTo>
                    <a:pt x="53" y="185"/>
                  </a:lnTo>
                  <a:lnTo>
                    <a:pt x="53" y="158"/>
                  </a:lnTo>
                  <a:lnTo>
                    <a:pt x="62" y="158"/>
                  </a:lnTo>
                  <a:lnTo>
                    <a:pt x="62" y="151"/>
                  </a:lnTo>
                  <a:lnTo>
                    <a:pt x="105" y="129"/>
                  </a:lnTo>
                  <a:lnTo>
                    <a:pt x="147" y="151"/>
                  </a:lnTo>
                  <a:lnTo>
                    <a:pt x="147" y="158"/>
                  </a:lnTo>
                  <a:lnTo>
                    <a:pt x="154" y="158"/>
                  </a:lnTo>
                  <a:lnTo>
                    <a:pt x="154" y="185"/>
                  </a:lnTo>
                  <a:lnTo>
                    <a:pt x="159" y="187"/>
                  </a:lnTo>
                  <a:lnTo>
                    <a:pt x="159" y="242"/>
                  </a:lnTo>
                  <a:lnTo>
                    <a:pt x="166" y="242"/>
                  </a:lnTo>
                  <a:lnTo>
                    <a:pt x="173" y="262"/>
                  </a:lnTo>
                  <a:lnTo>
                    <a:pt x="173" y="211"/>
                  </a:lnTo>
                  <a:lnTo>
                    <a:pt x="185" y="211"/>
                  </a:lnTo>
                  <a:lnTo>
                    <a:pt x="185" y="197"/>
                  </a:lnTo>
                  <a:lnTo>
                    <a:pt x="190" y="197"/>
                  </a:lnTo>
                  <a:lnTo>
                    <a:pt x="190" y="185"/>
                  </a:lnTo>
                  <a:lnTo>
                    <a:pt x="280" y="182"/>
                  </a:lnTo>
                  <a:lnTo>
                    <a:pt x="280" y="194"/>
                  </a:lnTo>
                  <a:lnTo>
                    <a:pt x="287" y="194"/>
                  </a:lnTo>
                  <a:lnTo>
                    <a:pt x="287" y="211"/>
                  </a:lnTo>
                  <a:lnTo>
                    <a:pt x="292" y="211"/>
                  </a:lnTo>
                  <a:lnTo>
                    <a:pt x="292" y="257"/>
                  </a:lnTo>
                  <a:lnTo>
                    <a:pt x="299" y="257"/>
                  </a:lnTo>
                  <a:lnTo>
                    <a:pt x="299" y="19"/>
                  </a:lnTo>
                  <a:lnTo>
                    <a:pt x="365" y="0"/>
                  </a:lnTo>
                  <a:lnTo>
                    <a:pt x="419" y="14"/>
                  </a:lnTo>
                  <a:lnTo>
                    <a:pt x="419" y="204"/>
                  </a:lnTo>
                  <a:lnTo>
                    <a:pt x="422" y="209"/>
                  </a:lnTo>
                  <a:lnTo>
                    <a:pt x="429" y="180"/>
                  </a:lnTo>
                  <a:lnTo>
                    <a:pt x="438" y="209"/>
                  </a:lnTo>
                  <a:lnTo>
                    <a:pt x="441" y="202"/>
                  </a:lnTo>
                  <a:lnTo>
                    <a:pt x="443" y="214"/>
                  </a:lnTo>
                  <a:lnTo>
                    <a:pt x="443" y="250"/>
                  </a:lnTo>
                  <a:lnTo>
                    <a:pt x="445" y="252"/>
                  </a:lnTo>
                  <a:lnTo>
                    <a:pt x="445" y="298"/>
                  </a:lnTo>
                  <a:lnTo>
                    <a:pt x="450" y="298"/>
                  </a:lnTo>
                  <a:lnTo>
                    <a:pt x="450" y="240"/>
                  </a:lnTo>
                  <a:lnTo>
                    <a:pt x="455" y="240"/>
                  </a:lnTo>
                  <a:lnTo>
                    <a:pt x="455" y="19"/>
                  </a:lnTo>
                  <a:lnTo>
                    <a:pt x="526" y="2"/>
                  </a:lnTo>
                  <a:lnTo>
                    <a:pt x="576" y="17"/>
                  </a:lnTo>
                  <a:lnTo>
                    <a:pt x="576" y="194"/>
                  </a:lnTo>
                  <a:lnTo>
                    <a:pt x="585" y="204"/>
                  </a:lnTo>
                  <a:lnTo>
                    <a:pt x="585" y="218"/>
                  </a:lnTo>
                  <a:lnTo>
                    <a:pt x="590" y="218"/>
                  </a:lnTo>
                  <a:lnTo>
                    <a:pt x="590" y="230"/>
                  </a:lnTo>
                  <a:lnTo>
                    <a:pt x="592" y="230"/>
                  </a:lnTo>
                  <a:lnTo>
                    <a:pt x="592" y="288"/>
                  </a:lnTo>
                  <a:lnTo>
                    <a:pt x="594" y="288"/>
                  </a:lnTo>
                  <a:lnTo>
                    <a:pt x="594" y="269"/>
                  </a:lnTo>
                  <a:lnTo>
                    <a:pt x="630" y="269"/>
                  </a:lnTo>
                  <a:lnTo>
                    <a:pt x="630" y="216"/>
                  </a:lnTo>
                  <a:lnTo>
                    <a:pt x="644" y="216"/>
                  </a:lnTo>
                  <a:lnTo>
                    <a:pt x="644" y="192"/>
                  </a:lnTo>
                  <a:lnTo>
                    <a:pt x="647" y="192"/>
                  </a:lnTo>
                  <a:lnTo>
                    <a:pt x="647" y="182"/>
                  </a:lnTo>
                  <a:lnTo>
                    <a:pt x="649" y="182"/>
                  </a:lnTo>
                  <a:lnTo>
                    <a:pt x="649" y="175"/>
                  </a:lnTo>
                  <a:lnTo>
                    <a:pt x="720" y="173"/>
                  </a:lnTo>
                  <a:lnTo>
                    <a:pt x="720" y="317"/>
                  </a:lnTo>
                  <a:lnTo>
                    <a:pt x="732" y="317"/>
                  </a:lnTo>
                  <a:lnTo>
                    <a:pt x="732" y="324"/>
                  </a:lnTo>
                  <a:lnTo>
                    <a:pt x="751" y="324"/>
                  </a:lnTo>
                  <a:lnTo>
                    <a:pt x="751" y="317"/>
                  </a:lnTo>
                  <a:lnTo>
                    <a:pt x="760" y="317"/>
                  </a:lnTo>
                  <a:lnTo>
                    <a:pt x="760" y="312"/>
                  </a:lnTo>
                  <a:lnTo>
                    <a:pt x="774" y="312"/>
                  </a:lnTo>
                  <a:lnTo>
                    <a:pt x="774" y="250"/>
                  </a:lnTo>
                  <a:lnTo>
                    <a:pt x="781" y="250"/>
                  </a:lnTo>
                  <a:lnTo>
                    <a:pt x="781" y="211"/>
                  </a:lnTo>
                  <a:lnTo>
                    <a:pt x="855" y="211"/>
                  </a:lnTo>
                  <a:lnTo>
                    <a:pt x="855" y="233"/>
                  </a:lnTo>
                  <a:lnTo>
                    <a:pt x="855" y="233"/>
                  </a:lnTo>
                  <a:lnTo>
                    <a:pt x="855" y="245"/>
                  </a:lnTo>
                  <a:lnTo>
                    <a:pt x="862" y="245"/>
                  </a:lnTo>
                  <a:lnTo>
                    <a:pt x="862" y="252"/>
                  </a:lnTo>
                  <a:lnTo>
                    <a:pt x="867" y="252"/>
                  </a:lnTo>
                  <a:lnTo>
                    <a:pt x="867" y="187"/>
                  </a:lnTo>
                  <a:lnTo>
                    <a:pt x="954" y="187"/>
                  </a:lnTo>
                  <a:lnTo>
                    <a:pt x="954" y="271"/>
                  </a:lnTo>
                  <a:lnTo>
                    <a:pt x="968" y="271"/>
                  </a:lnTo>
                  <a:lnTo>
                    <a:pt x="968" y="204"/>
                  </a:lnTo>
                  <a:lnTo>
                    <a:pt x="997" y="204"/>
                  </a:lnTo>
                  <a:lnTo>
                    <a:pt x="997" y="228"/>
                  </a:lnTo>
                  <a:lnTo>
                    <a:pt x="1002" y="228"/>
                  </a:lnTo>
                  <a:lnTo>
                    <a:pt x="1002" y="216"/>
                  </a:lnTo>
                  <a:lnTo>
                    <a:pt x="1004" y="216"/>
                  </a:lnTo>
                  <a:lnTo>
                    <a:pt x="1004" y="197"/>
                  </a:lnTo>
                  <a:lnTo>
                    <a:pt x="1006" y="197"/>
                  </a:lnTo>
                  <a:lnTo>
                    <a:pt x="1018" y="166"/>
                  </a:lnTo>
                  <a:lnTo>
                    <a:pt x="1023" y="132"/>
                  </a:lnTo>
                  <a:lnTo>
                    <a:pt x="1028" y="166"/>
                  </a:lnTo>
                  <a:lnTo>
                    <a:pt x="1039" y="197"/>
                  </a:lnTo>
                  <a:lnTo>
                    <a:pt x="1042" y="197"/>
                  </a:lnTo>
                  <a:lnTo>
                    <a:pt x="1042" y="209"/>
                  </a:lnTo>
                  <a:lnTo>
                    <a:pt x="1044" y="209"/>
                  </a:lnTo>
                  <a:lnTo>
                    <a:pt x="1044" y="226"/>
                  </a:lnTo>
                  <a:lnTo>
                    <a:pt x="1047" y="226"/>
                  </a:lnTo>
                  <a:lnTo>
                    <a:pt x="1047" y="264"/>
                  </a:lnTo>
                  <a:lnTo>
                    <a:pt x="1056" y="264"/>
                  </a:lnTo>
                  <a:lnTo>
                    <a:pt x="1056" y="218"/>
                  </a:lnTo>
                  <a:lnTo>
                    <a:pt x="1058" y="218"/>
                  </a:lnTo>
                  <a:lnTo>
                    <a:pt x="1058" y="202"/>
                  </a:lnTo>
                  <a:lnTo>
                    <a:pt x="1061" y="202"/>
                  </a:lnTo>
                  <a:lnTo>
                    <a:pt x="1068" y="153"/>
                  </a:lnTo>
                  <a:lnTo>
                    <a:pt x="1075" y="199"/>
                  </a:lnTo>
                  <a:lnTo>
                    <a:pt x="1080" y="202"/>
                  </a:lnTo>
                  <a:lnTo>
                    <a:pt x="1080" y="209"/>
                  </a:lnTo>
                  <a:lnTo>
                    <a:pt x="1091" y="209"/>
                  </a:lnTo>
                  <a:lnTo>
                    <a:pt x="1091" y="216"/>
                  </a:lnTo>
                  <a:lnTo>
                    <a:pt x="1120" y="216"/>
                  </a:lnTo>
                  <a:lnTo>
                    <a:pt x="1120" y="223"/>
                  </a:lnTo>
                  <a:lnTo>
                    <a:pt x="1158" y="235"/>
                  </a:lnTo>
                  <a:lnTo>
                    <a:pt x="1158" y="264"/>
                  </a:lnTo>
                  <a:lnTo>
                    <a:pt x="1167" y="264"/>
                  </a:lnTo>
                  <a:lnTo>
                    <a:pt x="1167" y="283"/>
                  </a:lnTo>
                  <a:lnTo>
                    <a:pt x="1179" y="283"/>
                  </a:lnTo>
                  <a:lnTo>
                    <a:pt x="1179" y="264"/>
                  </a:lnTo>
                  <a:lnTo>
                    <a:pt x="1205" y="264"/>
                  </a:lnTo>
                  <a:lnTo>
                    <a:pt x="1205" y="211"/>
                  </a:lnTo>
                  <a:lnTo>
                    <a:pt x="1264" y="211"/>
                  </a:lnTo>
                  <a:lnTo>
                    <a:pt x="1264" y="245"/>
                  </a:lnTo>
                  <a:lnTo>
                    <a:pt x="1286" y="245"/>
                  </a:lnTo>
                  <a:lnTo>
                    <a:pt x="1286" y="319"/>
                  </a:lnTo>
                  <a:lnTo>
                    <a:pt x="1312" y="319"/>
                  </a:lnTo>
                  <a:lnTo>
                    <a:pt x="1312" y="264"/>
                  </a:lnTo>
                  <a:lnTo>
                    <a:pt x="1361" y="264"/>
                  </a:lnTo>
                  <a:lnTo>
                    <a:pt x="1361" y="283"/>
                  </a:lnTo>
                  <a:lnTo>
                    <a:pt x="1387" y="283"/>
                  </a:lnTo>
                  <a:lnTo>
                    <a:pt x="1387" y="19"/>
                  </a:lnTo>
                  <a:lnTo>
                    <a:pt x="1465" y="19"/>
                  </a:lnTo>
                  <a:lnTo>
                    <a:pt x="1465" y="307"/>
                  </a:lnTo>
                  <a:lnTo>
                    <a:pt x="1477" y="307"/>
                  </a:lnTo>
                  <a:lnTo>
                    <a:pt x="1477" y="19"/>
                  </a:lnTo>
                  <a:lnTo>
                    <a:pt x="1551" y="19"/>
                  </a:lnTo>
                  <a:lnTo>
                    <a:pt x="1551" y="286"/>
                  </a:lnTo>
                  <a:lnTo>
                    <a:pt x="1560" y="286"/>
                  </a:lnTo>
                  <a:lnTo>
                    <a:pt x="1560" y="238"/>
                  </a:lnTo>
                  <a:lnTo>
                    <a:pt x="1603" y="238"/>
                  </a:lnTo>
                  <a:lnTo>
                    <a:pt x="1603" y="283"/>
                  </a:lnTo>
                  <a:lnTo>
                    <a:pt x="1629" y="283"/>
                  </a:lnTo>
                  <a:lnTo>
                    <a:pt x="1629" y="295"/>
                  </a:lnTo>
                  <a:lnTo>
                    <a:pt x="1650" y="295"/>
                  </a:lnTo>
                  <a:lnTo>
                    <a:pt x="1650" y="336"/>
                  </a:lnTo>
                  <a:lnTo>
                    <a:pt x="1674" y="336"/>
                  </a:lnTo>
                  <a:lnTo>
                    <a:pt x="1674" y="307"/>
                  </a:lnTo>
                  <a:lnTo>
                    <a:pt x="1688" y="307"/>
                  </a:lnTo>
                  <a:lnTo>
                    <a:pt x="1688" y="293"/>
                  </a:lnTo>
                  <a:lnTo>
                    <a:pt x="1728" y="293"/>
                  </a:lnTo>
                  <a:lnTo>
                    <a:pt x="1728" y="307"/>
                  </a:lnTo>
                  <a:lnTo>
                    <a:pt x="1745" y="307"/>
                  </a:lnTo>
                  <a:lnTo>
                    <a:pt x="1745" y="334"/>
                  </a:lnTo>
                  <a:lnTo>
                    <a:pt x="1761" y="334"/>
                  </a:lnTo>
                  <a:lnTo>
                    <a:pt x="1761" y="233"/>
                  </a:lnTo>
                  <a:lnTo>
                    <a:pt x="1806" y="233"/>
                  </a:lnTo>
                  <a:lnTo>
                    <a:pt x="1806" y="334"/>
                  </a:lnTo>
                  <a:lnTo>
                    <a:pt x="1825" y="334"/>
                  </a:lnTo>
                  <a:lnTo>
                    <a:pt x="1825" y="180"/>
                  </a:lnTo>
                  <a:lnTo>
                    <a:pt x="1894" y="204"/>
                  </a:lnTo>
                  <a:lnTo>
                    <a:pt x="1894" y="310"/>
                  </a:lnTo>
                  <a:lnTo>
                    <a:pt x="1915" y="310"/>
                  </a:lnTo>
                  <a:lnTo>
                    <a:pt x="1915" y="250"/>
                  </a:lnTo>
                  <a:lnTo>
                    <a:pt x="1946" y="250"/>
                  </a:lnTo>
                  <a:lnTo>
                    <a:pt x="1946" y="223"/>
                  </a:lnTo>
                  <a:lnTo>
                    <a:pt x="1988" y="223"/>
                  </a:lnTo>
                  <a:lnTo>
                    <a:pt x="1988" y="310"/>
                  </a:lnTo>
                  <a:lnTo>
                    <a:pt x="2022" y="310"/>
                  </a:lnTo>
                  <a:lnTo>
                    <a:pt x="2022" y="266"/>
                  </a:lnTo>
                  <a:lnTo>
                    <a:pt x="2052" y="266"/>
                  </a:lnTo>
                  <a:lnTo>
                    <a:pt x="2052" y="170"/>
                  </a:lnTo>
                  <a:lnTo>
                    <a:pt x="2064" y="161"/>
                  </a:lnTo>
                  <a:lnTo>
                    <a:pt x="2064" y="132"/>
                  </a:lnTo>
                  <a:lnTo>
                    <a:pt x="2083" y="122"/>
                  </a:lnTo>
                  <a:lnTo>
                    <a:pt x="2083" y="77"/>
                  </a:lnTo>
                  <a:lnTo>
                    <a:pt x="2085" y="122"/>
                  </a:lnTo>
                  <a:lnTo>
                    <a:pt x="2104" y="132"/>
                  </a:lnTo>
                  <a:lnTo>
                    <a:pt x="2104" y="161"/>
                  </a:lnTo>
                  <a:lnTo>
                    <a:pt x="2116" y="168"/>
                  </a:lnTo>
                  <a:lnTo>
                    <a:pt x="2116" y="293"/>
                  </a:lnTo>
                  <a:lnTo>
                    <a:pt x="2145" y="293"/>
                  </a:lnTo>
                  <a:lnTo>
                    <a:pt x="2145" y="230"/>
                  </a:lnTo>
                  <a:lnTo>
                    <a:pt x="2164" y="230"/>
                  </a:lnTo>
                  <a:lnTo>
                    <a:pt x="2164" y="204"/>
                  </a:lnTo>
                  <a:lnTo>
                    <a:pt x="2183" y="204"/>
                  </a:lnTo>
                  <a:lnTo>
                    <a:pt x="2183" y="149"/>
                  </a:lnTo>
                  <a:lnTo>
                    <a:pt x="2225" y="149"/>
                  </a:lnTo>
                  <a:lnTo>
                    <a:pt x="2225" y="235"/>
                  </a:lnTo>
                  <a:lnTo>
                    <a:pt x="2246" y="235"/>
                  </a:lnTo>
                  <a:lnTo>
                    <a:pt x="2246" y="185"/>
                  </a:lnTo>
                  <a:lnTo>
                    <a:pt x="2296" y="185"/>
                  </a:lnTo>
                  <a:lnTo>
                    <a:pt x="2296" y="168"/>
                  </a:lnTo>
                  <a:lnTo>
                    <a:pt x="2346" y="168"/>
                  </a:lnTo>
                  <a:lnTo>
                    <a:pt x="2346" y="252"/>
                  </a:lnTo>
                  <a:lnTo>
                    <a:pt x="2374" y="252"/>
                  </a:lnTo>
                  <a:lnTo>
                    <a:pt x="2374" y="372"/>
                  </a:lnTo>
                  <a:lnTo>
                    <a:pt x="0" y="372"/>
                  </a:lnTo>
                  <a:lnTo>
                    <a:pt x="0" y="372"/>
                  </a:lnTo>
                  <a:lnTo>
                    <a:pt x="0" y="372"/>
                  </a:lnTo>
                </a:path>
              </a:pathLst>
            </a:custGeom>
            <a:noFill/>
            <a:ln cap="flat" cmpd="sng" w="9525">
              <a:solidFill>
                <a:schemeClr val="lt1"/>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sp>
        <p:nvSpPr>
          <p:cNvPr id="743" name="Google Shape;743;p32"/>
          <p:cNvSpPr txBox="1"/>
          <p:nvPr/>
        </p:nvSpPr>
        <p:spPr>
          <a:xfrm>
            <a:off x="1028700" y="1723925"/>
            <a:ext cx="7086600" cy="9927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6000"/>
              <a:buFont typeface="Arial"/>
              <a:buNone/>
            </a:pPr>
            <a:r>
              <a:rPr b="0" i="0" lang="en" sz="6000" u="none" cap="none" strike="noStrike">
                <a:solidFill>
                  <a:schemeClr val="lt1"/>
                </a:solidFill>
                <a:latin typeface="Impact"/>
                <a:ea typeface="Impact"/>
                <a:cs typeface="Impact"/>
                <a:sym typeface="Impact"/>
              </a:rPr>
              <a:t>Thank   You  </a:t>
            </a:r>
            <a:endParaRPr b="0" i="0" sz="6000" u="none" cap="none" strike="noStrike">
              <a:solidFill>
                <a:schemeClr val="lt1"/>
              </a:solidFill>
              <a:latin typeface="Impact"/>
              <a:ea typeface="Impact"/>
              <a:cs typeface="Impact"/>
              <a:sym typeface="Impact"/>
            </a:endParaRPr>
          </a:p>
        </p:txBody>
      </p:sp>
      <p:sp>
        <p:nvSpPr>
          <p:cNvPr id="744" name="Google Shape;744;p3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82A"/>
        </a:solidFill>
      </p:bgPr>
    </p:bg>
    <p:spTree>
      <p:nvGrpSpPr>
        <p:cNvPr id="234" name="Shape 234"/>
        <p:cNvGrpSpPr/>
        <p:nvPr/>
      </p:nvGrpSpPr>
      <p:grpSpPr>
        <a:xfrm>
          <a:off x="0" y="0"/>
          <a:ext cx="0" cy="0"/>
          <a:chOff x="0" y="0"/>
          <a:chExt cx="0" cy="0"/>
        </a:xfrm>
      </p:grpSpPr>
      <p:sp>
        <p:nvSpPr>
          <p:cNvPr id="235" name="Google Shape;235;p4"/>
          <p:cNvSpPr/>
          <p:nvPr/>
        </p:nvSpPr>
        <p:spPr>
          <a:xfrm>
            <a:off x="-2419729" y="1816002"/>
            <a:ext cx="7043212" cy="3334105"/>
          </a:xfrm>
          <a:custGeom>
            <a:rect b="b" l="l" r="r" t="t"/>
            <a:pathLst>
              <a:path extrusionOk="0" h="204" w="434">
                <a:moveTo>
                  <a:pt x="0" y="204"/>
                </a:moveTo>
                <a:cubicBezTo>
                  <a:pt x="0" y="186"/>
                  <a:pt x="0" y="167"/>
                  <a:pt x="0" y="149"/>
                </a:cubicBezTo>
                <a:cubicBezTo>
                  <a:pt x="5" y="149"/>
                  <a:pt x="10" y="149"/>
                  <a:pt x="14" y="149"/>
                </a:cubicBezTo>
                <a:cubicBezTo>
                  <a:pt x="14" y="152"/>
                  <a:pt x="14" y="155"/>
                  <a:pt x="14" y="157"/>
                </a:cubicBezTo>
                <a:cubicBezTo>
                  <a:pt x="18" y="157"/>
                  <a:pt x="22" y="157"/>
                  <a:pt x="26" y="157"/>
                </a:cubicBezTo>
                <a:cubicBezTo>
                  <a:pt x="26" y="160"/>
                  <a:pt x="26" y="162"/>
                  <a:pt x="26" y="164"/>
                </a:cubicBezTo>
                <a:cubicBezTo>
                  <a:pt x="29" y="164"/>
                  <a:pt x="32" y="164"/>
                  <a:pt x="35" y="164"/>
                </a:cubicBezTo>
                <a:cubicBezTo>
                  <a:pt x="35" y="160"/>
                  <a:pt x="35" y="155"/>
                  <a:pt x="35" y="151"/>
                </a:cubicBezTo>
                <a:cubicBezTo>
                  <a:pt x="37" y="151"/>
                  <a:pt x="38" y="151"/>
                  <a:pt x="40" y="151"/>
                </a:cubicBezTo>
                <a:cubicBezTo>
                  <a:pt x="40" y="150"/>
                  <a:pt x="40" y="149"/>
                  <a:pt x="40" y="149"/>
                </a:cubicBezTo>
                <a:cubicBezTo>
                  <a:pt x="41" y="149"/>
                  <a:pt x="42" y="149"/>
                  <a:pt x="43" y="149"/>
                </a:cubicBezTo>
                <a:cubicBezTo>
                  <a:pt x="43" y="149"/>
                  <a:pt x="43" y="150"/>
                  <a:pt x="43" y="151"/>
                </a:cubicBezTo>
                <a:cubicBezTo>
                  <a:pt x="45" y="151"/>
                  <a:pt x="47" y="151"/>
                  <a:pt x="48" y="151"/>
                </a:cubicBezTo>
                <a:cubicBezTo>
                  <a:pt x="48" y="153"/>
                  <a:pt x="48" y="156"/>
                  <a:pt x="48" y="159"/>
                </a:cubicBezTo>
                <a:cubicBezTo>
                  <a:pt x="54" y="159"/>
                  <a:pt x="60" y="159"/>
                  <a:pt x="65" y="159"/>
                </a:cubicBezTo>
                <a:cubicBezTo>
                  <a:pt x="65" y="160"/>
                  <a:pt x="65" y="162"/>
                  <a:pt x="65" y="163"/>
                </a:cubicBezTo>
                <a:cubicBezTo>
                  <a:pt x="66" y="163"/>
                  <a:pt x="67" y="163"/>
                  <a:pt x="68" y="163"/>
                </a:cubicBezTo>
                <a:cubicBezTo>
                  <a:pt x="68" y="164"/>
                  <a:pt x="68" y="166"/>
                  <a:pt x="68" y="167"/>
                </a:cubicBezTo>
                <a:cubicBezTo>
                  <a:pt x="70" y="167"/>
                  <a:pt x="72" y="167"/>
                  <a:pt x="74" y="167"/>
                </a:cubicBezTo>
                <a:cubicBezTo>
                  <a:pt x="74" y="167"/>
                  <a:pt x="74" y="166"/>
                  <a:pt x="74" y="166"/>
                </a:cubicBezTo>
                <a:cubicBezTo>
                  <a:pt x="75" y="166"/>
                  <a:pt x="76" y="166"/>
                  <a:pt x="77" y="166"/>
                </a:cubicBezTo>
                <a:cubicBezTo>
                  <a:pt x="77" y="166"/>
                  <a:pt x="77" y="167"/>
                  <a:pt x="77" y="167"/>
                </a:cubicBezTo>
                <a:cubicBezTo>
                  <a:pt x="80" y="167"/>
                  <a:pt x="83" y="167"/>
                  <a:pt x="85" y="167"/>
                </a:cubicBezTo>
                <a:cubicBezTo>
                  <a:pt x="85" y="168"/>
                  <a:pt x="85" y="169"/>
                  <a:pt x="85" y="171"/>
                </a:cubicBezTo>
                <a:cubicBezTo>
                  <a:pt x="88" y="171"/>
                  <a:pt x="90" y="171"/>
                  <a:pt x="92" y="171"/>
                </a:cubicBezTo>
                <a:cubicBezTo>
                  <a:pt x="92" y="170"/>
                  <a:pt x="92" y="170"/>
                  <a:pt x="92" y="170"/>
                </a:cubicBezTo>
                <a:cubicBezTo>
                  <a:pt x="94" y="170"/>
                  <a:pt x="95" y="170"/>
                  <a:pt x="96" y="170"/>
                </a:cubicBezTo>
                <a:cubicBezTo>
                  <a:pt x="96" y="170"/>
                  <a:pt x="96" y="170"/>
                  <a:pt x="96" y="171"/>
                </a:cubicBezTo>
                <a:cubicBezTo>
                  <a:pt x="98" y="171"/>
                  <a:pt x="101" y="171"/>
                  <a:pt x="103" y="171"/>
                </a:cubicBezTo>
                <a:cubicBezTo>
                  <a:pt x="103" y="101"/>
                  <a:pt x="103" y="101"/>
                  <a:pt x="103" y="101"/>
                </a:cubicBezTo>
                <a:cubicBezTo>
                  <a:pt x="110" y="101"/>
                  <a:pt x="110" y="101"/>
                  <a:pt x="110" y="101"/>
                </a:cubicBezTo>
                <a:cubicBezTo>
                  <a:pt x="110" y="99"/>
                  <a:pt x="110" y="99"/>
                  <a:pt x="110" y="99"/>
                </a:cubicBezTo>
                <a:cubicBezTo>
                  <a:pt x="126" y="102"/>
                  <a:pt x="126" y="102"/>
                  <a:pt x="126" y="102"/>
                </a:cubicBezTo>
                <a:cubicBezTo>
                  <a:pt x="126" y="112"/>
                  <a:pt x="126" y="123"/>
                  <a:pt x="126" y="134"/>
                </a:cubicBezTo>
                <a:cubicBezTo>
                  <a:pt x="129" y="134"/>
                  <a:pt x="131" y="134"/>
                  <a:pt x="134" y="134"/>
                </a:cubicBezTo>
                <a:cubicBezTo>
                  <a:pt x="134" y="133"/>
                  <a:pt x="134" y="133"/>
                  <a:pt x="134" y="133"/>
                </a:cubicBezTo>
                <a:cubicBezTo>
                  <a:pt x="135" y="133"/>
                  <a:pt x="136" y="133"/>
                  <a:pt x="137" y="133"/>
                </a:cubicBezTo>
                <a:cubicBezTo>
                  <a:pt x="137" y="133"/>
                  <a:pt x="138" y="133"/>
                  <a:pt x="138" y="134"/>
                </a:cubicBezTo>
                <a:cubicBezTo>
                  <a:pt x="141" y="134"/>
                  <a:pt x="143" y="134"/>
                  <a:pt x="146" y="134"/>
                </a:cubicBezTo>
                <a:cubicBezTo>
                  <a:pt x="146" y="140"/>
                  <a:pt x="146" y="146"/>
                  <a:pt x="146" y="152"/>
                </a:cubicBezTo>
                <a:cubicBezTo>
                  <a:pt x="148" y="152"/>
                  <a:pt x="150" y="152"/>
                  <a:pt x="152" y="152"/>
                </a:cubicBezTo>
                <a:cubicBezTo>
                  <a:pt x="152" y="142"/>
                  <a:pt x="152" y="131"/>
                  <a:pt x="152" y="121"/>
                </a:cubicBezTo>
                <a:cubicBezTo>
                  <a:pt x="153" y="121"/>
                  <a:pt x="154" y="121"/>
                  <a:pt x="155" y="121"/>
                </a:cubicBezTo>
                <a:cubicBezTo>
                  <a:pt x="155" y="120"/>
                  <a:pt x="155" y="119"/>
                  <a:pt x="155" y="118"/>
                </a:cubicBezTo>
                <a:cubicBezTo>
                  <a:pt x="162" y="118"/>
                  <a:pt x="169" y="118"/>
                  <a:pt x="176" y="118"/>
                </a:cubicBezTo>
                <a:cubicBezTo>
                  <a:pt x="177" y="119"/>
                  <a:pt x="178" y="119"/>
                  <a:pt x="178" y="120"/>
                </a:cubicBezTo>
                <a:cubicBezTo>
                  <a:pt x="178" y="136"/>
                  <a:pt x="178" y="153"/>
                  <a:pt x="178" y="169"/>
                </a:cubicBezTo>
                <a:cubicBezTo>
                  <a:pt x="180" y="169"/>
                  <a:pt x="181" y="169"/>
                  <a:pt x="183" y="169"/>
                </a:cubicBezTo>
                <a:cubicBezTo>
                  <a:pt x="183" y="170"/>
                  <a:pt x="183" y="171"/>
                  <a:pt x="183" y="172"/>
                </a:cubicBezTo>
                <a:cubicBezTo>
                  <a:pt x="184" y="172"/>
                  <a:pt x="186" y="172"/>
                  <a:pt x="187" y="172"/>
                </a:cubicBezTo>
                <a:cubicBezTo>
                  <a:pt x="187" y="168"/>
                  <a:pt x="187" y="164"/>
                  <a:pt x="187" y="160"/>
                </a:cubicBezTo>
                <a:cubicBezTo>
                  <a:pt x="189" y="160"/>
                  <a:pt x="191" y="160"/>
                  <a:pt x="193" y="160"/>
                </a:cubicBezTo>
                <a:cubicBezTo>
                  <a:pt x="193" y="160"/>
                  <a:pt x="193" y="159"/>
                  <a:pt x="193" y="158"/>
                </a:cubicBezTo>
                <a:cubicBezTo>
                  <a:pt x="195" y="158"/>
                  <a:pt x="197" y="158"/>
                  <a:pt x="199" y="158"/>
                </a:cubicBezTo>
                <a:cubicBezTo>
                  <a:pt x="199" y="159"/>
                  <a:pt x="199" y="159"/>
                  <a:pt x="199" y="160"/>
                </a:cubicBezTo>
                <a:cubicBezTo>
                  <a:pt x="201" y="160"/>
                  <a:pt x="202" y="160"/>
                  <a:pt x="203" y="160"/>
                </a:cubicBezTo>
                <a:cubicBezTo>
                  <a:pt x="203" y="159"/>
                  <a:pt x="204" y="159"/>
                  <a:pt x="204" y="158"/>
                </a:cubicBezTo>
                <a:cubicBezTo>
                  <a:pt x="204" y="158"/>
                  <a:pt x="205" y="158"/>
                  <a:pt x="205" y="158"/>
                </a:cubicBezTo>
                <a:cubicBezTo>
                  <a:pt x="205" y="158"/>
                  <a:pt x="206" y="159"/>
                  <a:pt x="206" y="160"/>
                </a:cubicBezTo>
                <a:cubicBezTo>
                  <a:pt x="207" y="160"/>
                  <a:pt x="207" y="160"/>
                  <a:pt x="208" y="160"/>
                </a:cubicBezTo>
                <a:cubicBezTo>
                  <a:pt x="208" y="153"/>
                  <a:pt x="208" y="146"/>
                  <a:pt x="208" y="139"/>
                </a:cubicBezTo>
                <a:cubicBezTo>
                  <a:pt x="214" y="139"/>
                  <a:pt x="221" y="139"/>
                  <a:pt x="227" y="139"/>
                </a:cubicBezTo>
                <a:cubicBezTo>
                  <a:pt x="229" y="118"/>
                  <a:pt x="229" y="107"/>
                  <a:pt x="230" y="97"/>
                </a:cubicBezTo>
                <a:cubicBezTo>
                  <a:pt x="227" y="96"/>
                  <a:pt x="220" y="94"/>
                  <a:pt x="226" y="91"/>
                </a:cubicBezTo>
                <a:cubicBezTo>
                  <a:pt x="225" y="90"/>
                  <a:pt x="225" y="90"/>
                  <a:pt x="224" y="89"/>
                </a:cubicBezTo>
                <a:cubicBezTo>
                  <a:pt x="224" y="86"/>
                  <a:pt x="224" y="86"/>
                  <a:pt x="227" y="83"/>
                </a:cubicBezTo>
                <a:cubicBezTo>
                  <a:pt x="227" y="82"/>
                  <a:pt x="227" y="80"/>
                  <a:pt x="227" y="78"/>
                </a:cubicBezTo>
                <a:cubicBezTo>
                  <a:pt x="228" y="78"/>
                  <a:pt x="229" y="78"/>
                  <a:pt x="231" y="78"/>
                </a:cubicBezTo>
                <a:cubicBezTo>
                  <a:pt x="231" y="76"/>
                  <a:pt x="231" y="74"/>
                  <a:pt x="231" y="72"/>
                </a:cubicBezTo>
                <a:cubicBezTo>
                  <a:pt x="231" y="72"/>
                  <a:pt x="231" y="72"/>
                  <a:pt x="232" y="72"/>
                </a:cubicBezTo>
                <a:cubicBezTo>
                  <a:pt x="232" y="64"/>
                  <a:pt x="232" y="57"/>
                  <a:pt x="232" y="50"/>
                </a:cubicBezTo>
                <a:cubicBezTo>
                  <a:pt x="231" y="50"/>
                  <a:pt x="231" y="49"/>
                  <a:pt x="231" y="48"/>
                </a:cubicBezTo>
                <a:cubicBezTo>
                  <a:pt x="231" y="48"/>
                  <a:pt x="232" y="47"/>
                  <a:pt x="233" y="46"/>
                </a:cubicBezTo>
                <a:cubicBezTo>
                  <a:pt x="233" y="41"/>
                  <a:pt x="233" y="36"/>
                  <a:pt x="233" y="31"/>
                </a:cubicBezTo>
                <a:cubicBezTo>
                  <a:pt x="233" y="30"/>
                  <a:pt x="233" y="30"/>
                  <a:pt x="233" y="30"/>
                </a:cubicBezTo>
                <a:cubicBezTo>
                  <a:pt x="233" y="24"/>
                  <a:pt x="233" y="19"/>
                  <a:pt x="233" y="14"/>
                </a:cubicBezTo>
                <a:cubicBezTo>
                  <a:pt x="233" y="14"/>
                  <a:pt x="233" y="14"/>
                  <a:pt x="234" y="13"/>
                </a:cubicBezTo>
                <a:cubicBezTo>
                  <a:pt x="234" y="12"/>
                  <a:pt x="234" y="10"/>
                  <a:pt x="234" y="9"/>
                </a:cubicBezTo>
                <a:cubicBezTo>
                  <a:pt x="234" y="9"/>
                  <a:pt x="234" y="8"/>
                  <a:pt x="234" y="8"/>
                </a:cubicBezTo>
                <a:cubicBezTo>
                  <a:pt x="234" y="5"/>
                  <a:pt x="234" y="3"/>
                  <a:pt x="234" y="0"/>
                </a:cubicBezTo>
                <a:cubicBezTo>
                  <a:pt x="234" y="0"/>
                  <a:pt x="234" y="0"/>
                  <a:pt x="235" y="0"/>
                </a:cubicBezTo>
                <a:cubicBezTo>
                  <a:pt x="235" y="3"/>
                  <a:pt x="235" y="5"/>
                  <a:pt x="235" y="8"/>
                </a:cubicBezTo>
                <a:cubicBezTo>
                  <a:pt x="235" y="8"/>
                  <a:pt x="235" y="9"/>
                  <a:pt x="235" y="9"/>
                </a:cubicBezTo>
                <a:cubicBezTo>
                  <a:pt x="235" y="10"/>
                  <a:pt x="235" y="12"/>
                  <a:pt x="235" y="13"/>
                </a:cubicBezTo>
                <a:cubicBezTo>
                  <a:pt x="235" y="14"/>
                  <a:pt x="235" y="14"/>
                  <a:pt x="236" y="14"/>
                </a:cubicBezTo>
                <a:cubicBezTo>
                  <a:pt x="236" y="19"/>
                  <a:pt x="236" y="24"/>
                  <a:pt x="236" y="30"/>
                </a:cubicBezTo>
                <a:cubicBezTo>
                  <a:pt x="236" y="30"/>
                  <a:pt x="236" y="30"/>
                  <a:pt x="236" y="31"/>
                </a:cubicBezTo>
                <a:cubicBezTo>
                  <a:pt x="236" y="36"/>
                  <a:pt x="236" y="41"/>
                  <a:pt x="236" y="46"/>
                </a:cubicBezTo>
                <a:cubicBezTo>
                  <a:pt x="237" y="47"/>
                  <a:pt x="237" y="48"/>
                  <a:pt x="238" y="48"/>
                </a:cubicBezTo>
                <a:cubicBezTo>
                  <a:pt x="238" y="49"/>
                  <a:pt x="237" y="50"/>
                  <a:pt x="237" y="50"/>
                </a:cubicBezTo>
                <a:cubicBezTo>
                  <a:pt x="237" y="57"/>
                  <a:pt x="237" y="64"/>
                  <a:pt x="237" y="72"/>
                </a:cubicBezTo>
                <a:cubicBezTo>
                  <a:pt x="237" y="72"/>
                  <a:pt x="238" y="72"/>
                  <a:pt x="238" y="72"/>
                </a:cubicBezTo>
                <a:cubicBezTo>
                  <a:pt x="238" y="74"/>
                  <a:pt x="238" y="76"/>
                  <a:pt x="238" y="78"/>
                </a:cubicBezTo>
                <a:cubicBezTo>
                  <a:pt x="239" y="78"/>
                  <a:pt x="241" y="78"/>
                  <a:pt x="242" y="78"/>
                </a:cubicBezTo>
                <a:cubicBezTo>
                  <a:pt x="242" y="80"/>
                  <a:pt x="242" y="82"/>
                  <a:pt x="242" y="83"/>
                </a:cubicBezTo>
                <a:cubicBezTo>
                  <a:pt x="245" y="86"/>
                  <a:pt x="245" y="86"/>
                  <a:pt x="245" y="89"/>
                </a:cubicBezTo>
                <a:cubicBezTo>
                  <a:pt x="244" y="90"/>
                  <a:pt x="243" y="90"/>
                  <a:pt x="243" y="91"/>
                </a:cubicBezTo>
                <a:cubicBezTo>
                  <a:pt x="249" y="93"/>
                  <a:pt x="242" y="97"/>
                  <a:pt x="239" y="97"/>
                </a:cubicBezTo>
                <a:cubicBezTo>
                  <a:pt x="241" y="135"/>
                  <a:pt x="242" y="147"/>
                  <a:pt x="244" y="188"/>
                </a:cubicBezTo>
                <a:cubicBezTo>
                  <a:pt x="245" y="188"/>
                  <a:pt x="246" y="188"/>
                  <a:pt x="247" y="188"/>
                </a:cubicBezTo>
                <a:cubicBezTo>
                  <a:pt x="247" y="186"/>
                  <a:pt x="247" y="183"/>
                  <a:pt x="247" y="181"/>
                </a:cubicBezTo>
                <a:cubicBezTo>
                  <a:pt x="250" y="181"/>
                  <a:pt x="254" y="181"/>
                  <a:pt x="258" y="181"/>
                </a:cubicBezTo>
                <a:cubicBezTo>
                  <a:pt x="258" y="184"/>
                  <a:pt x="258" y="186"/>
                  <a:pt x="258" y="189"/>
                </a:cubicBezTo>
                <a:cubicBezTo>
                  <a:pt x="259" y="189"/>
                  <a:pt x="259" y="189"/>
                  <a:pt x="260" y="189"/>
                </a:cubicBezTo>
                <a:cubicBezTo>
                  <a:pt x="260" y="185"/>
                  <a:pt x="260" y="181"/>
                  <a:pt x="260" y="178"/>
                </a:cubicBezTo>
                <a:cubicBezTo>
                  <a:pt x="260" y="178"/>
                  <a:pt x="261" y="178"/>
                  <a:pt x="262" y="178"/>
                </a:cubicBezTo>
                <a:cubicBezTo>
                  <a:pt x="262" y="181"/>
                  <a:pt x="262" y="185"/>
                  <a:pt x="262" y="189"/>
                </a:cubicBezTo>
                <a:cubicBezTo>
                  <a:pt x="262" y="189"/>
                  <a:pt x="263" y="189"/>
                  <a:pt x="263" y="189"/>
                </a:cubicBezTo>
                <a:cubicBezTo>
                  <a:pt x="263" y="187"/>
                  <a:pt x="263" y="185"/>
                  <a:pt x="263" y="183"/>
                </a:cubicBezTo>
                <a:cubicBezTo>
                  <a:pt x="263" y="183"/>
                  <a:pt x="264" y="183"/>
                  <a:pt x="264" y="183"/>
                </a:cubicBezTo>
                <a:cubicBezTo>
                  <a:pt x="264" y="185"/>
                  <a:pt x="264" y="186"/>
                  <a:pt x="264" y="188"/>
                </a:cubicBezTo>
                <a:cubicBezTo>
                  <a:pt x="266" y="188"/>
                  <a:pt x="269" y="188"/>
                  <a:pt x="271" y="188"/>
                </a:cubicBezTo>
                <a:cubicBezTo>
                  <a:pt x="271" y="186"/>
                  <a:pt x="271" y="184"/>
                  <a:pt x="271" y="182"/>
                </a:cubicBezTo>
                <a:cubicBezTo>
                  <a:pt x="272" y="182"/>
                  <a:pt x="274" y="182"/>
                  <a:pt x="275" y="182"/>
                </a:cubicBezTo>
                <a:cubicBezTo>
                  <a:pt x="275" y="181"/>
                  <a:pt x="275" y="180"/>
                  <a:pt x="275" y="179"/>
                </a:cubicBezTo>
                <a:cubicBezTo>
                  <a:pt x="277" y="179"/>
                  <a:pt x="278" y="179"/>
                  <a:pt x="280" y="179"/>
                </a:cubicBezTo>
                <a:cubicBezTo>
                  <a:pt x="280" y="180"/>
                  <a:pt x="280" y="181"/>
                  <a:pt x="280" y="181"/>
                </a:cubicBezTo>
                <a:cubicBezTo>
                  <a:pt x="281" y="181"/>
                  <a:pt x="282" y="181"/>
                  <a:pt x="283" y="181"/>
                </a:cubicBezTo>
                <a:cubicBezTo>
                  <a:pt x="283" y="181"/>
                  <a:pt x="283" y="180"/>
                  <a:pt x="283" y="179"/>
                </a:cubicBezTo>
                <a:cubicBezTo>
                  <a:pt x="294" y="179"/>
                  <a:pt x="305" y="179"/>
                  <a:pt x="315" y="179"/>
                </a:cubicBezTo>
                <a:cubicBezTo>
                  <a:pt x="315" y="179"/>
                  <a:pt x="315" y="178"/>
                  <a:pt x="315" y="178"/>
                </a:cubicBezTo>
                <a:cubicBezTo>
                  <a:pt x="316" y="178"/>
                  <a:pt x="317" y="178"/>
                  <a:pt x="318" y="178"/>
                </a:cubicBezTo>
                <a:cubicBezTo>
                  <a:pt x="318" y="178"/>
                  <a:pt x="318" y="179"/>
                  <a:pt x="318" y="179"/>
                </a:cubicBezTo>
                <a:cubicBezTo>
                  <a:pt x="318" y="179"/>
                  <a:pt x="319" y="179"/>
                  <a:pt x="320" y="179"/>
                </a:cubicBezTo>
                <a:cubicBezTo>
                  <a:pt x="320" y="180"/>
                  <a:pt x="320" y="181"/>
                  <a:pt x="320" y="182"/>
                </a:cubicBezTo>
                <a:cubicBezTo>
                  <a:pt x="321" y="182"/>
                  <a:pt x="321" y="182"/>
                  <a:pt x="322" y="182"/>
                </a:cubicBezTo>
                <a:cubicBezTo>
                  <a:pt x="322" y="182"/>
                  <a:pt x="322" y="181"/>
                  <a:pt x="322" y="181"/>
                </a:cubicBezTo>
                <a:cubicBezTo>
                  <a:pt x="322" y="181"/>
                  <a:pt x="323" y="181"/>
                  <a:pt x="324" y="181"/>
                </a:cubicBezTo>
                <a:cubicBezTo>
                  <a:pt x="324" y="181"/>
                  <a:pt x="324" y="182"/>
                  <a:pt x="324" y="182"/>
                </a:cubicBezTo>
                <a:cubicBezTo>
                  <a:pt x="325" y="182"/>
                  <a:pt x="327" y="182"/>
                  <a:pt x="329" y="182"/>
                </a:cubicBezTo>
                <a:cubicBezTo>
                  <a:pt x="329" y="182"/>
                  <a:pt x="329" y="181"/>
                  <a:pt x="329" y="180"/>
                </a:cubicBezTo>
                <a:cubicBezTo>
                  <a:pt x="330" y="180"/>
                  <a:pt x="331" y="180"/>
                  <a:pt x="333" y="180"/>
                </a:cubicBezTo>
                <a:cubicBezTo>
                  <a:pt x="333" y="184"/>
                  <a:pt x="333" y="187"/>
                  <a:pt x="333" y="190"/>
                </a:cubicBezTo>
                <a:cubicBezTo>
                  <a:pt x="333" y="190"/>
                  <a:pt x="333" y="190"/>
                  <a:pt x="333" y="190"/>
                </a:cubicBezTo>
                <a:cubicBezTo>
                  <a:pt x="333" y="189"/>
                  <a:pt x="333" y="188"/>
                  <a:pt x="333" y="187"/>
                </a:cubicBezTo>
                <a:cubicBezTo>
                  <a:pt x="334" y="187"/>
                  <a:pt x="335" y="187"/>
                  <a:pt x="336" y="187"/>
                </a:cubicBezTo>
                <a:cubicBezTo>
                  <a:pt x="336" y="188"/>
                  <a:pt x="336" y="189"/>
                  <a:pt x="336" y="190"/>
                </a:cubicBezTo>
                <a:cubicBezTo>
                  <a:pt x="338" y="190"/>
                  <a:pt x="340" y="190"/>
                  <a:pt x="342" y="190"/>
                </a:cubicBezTo>
                <a:cubicBezTo>
                  <a:pt x="342" y="185"/>
                  <a:pt x="342" y="185"/>
                  <a:pt x="342" y="185"/>
                </a:cubicBezTo>
                <a:cubicBezTo>
                  <a:pt x="348" y="183"/>
                  <a:pt x="348" y="183"/>
                  <a:pt x="348" y="183"/>
                </a:cubicBezTo>
                <a:cubicBezTo>
                  <a:pt x="348" y="180"/>
                  <a:pt x="348" y="177"/>
                  <a:pt x="348" y="173"/>
                </a:cubicBezTo>
                <a:cubicBezTo>
                  <a:pt x="349" y="173"/>
                  <a:pt x="350" y="173"/>
                  <a:pt x="350" y="173"/>
                </a:cubicBezTo>
                <a:cubicBezTo>
                  <a:pt x="350" y="177"/>
                  <a:pt x="351" y="180"/>
                  <a:pt x="351" y="183"/>
                </a:cubicBezTo>
                <a:cubicBezTo>
                  <a:pt x="351" y="183"/>
                  <a:pt x="352" y="183"/>
                  <a:pt x="353" y="183"/>
                </a:cubicBezTo>
                <a:cubicBezTo>
                  <a:pt x="353" y="180"/>
                  <a:pt x="353" y="177"/>
                  <a:pt x="354" y="173"/>
                </a:cubicBezTo>
                <a:cubicBezTo>
                  <a:pt x="354" y="173"/>
                  <a:pt x="355" y="173"/>
                  <a:pt x="355" y="173"/>
                </a:cubicBezTo>
                <a:cubicBezTo>
                  <a:pt x="356" y="176"/>
                  <a:pt x="356" y="179"/>
                  <a:pt x="356" y="182"/>
                </a:cubicBezTo>
                <a:cubicBezTo>
                  <a:pt x="357" y="182"/>
                  <a:pt x="357" y="182"/>
                  <a:pt x="358" y="182"/>
                </a:cubicBezTo>
                <a:cubicBezTo>
                  <a:pt x="358" y="182"/>
                  <a:pt x="358" y="183"/>
                  <a:pt x="358" y="183"/>
                </a:cubicBezTo>
                <a:cubicBezTo>
                  <a:pt x="359" y="183"/>
                  <a:pt x="360" y="183"/>
                  <a:pt x="361" y="183"/>
                </a:cubicBezTo>
                <a:cubicBezTo>
                  <a:pt x="361" y="183"/>
                  <a:pt x="361" y="182"/>
                  <a:pt x="361" y="182"/>
                </a:cubicBezTo>
                <a:cubicBezTo>
                  <a:pt x="362" y="182"/>
                  <a:pt x="363" y="182"/>
                  <a:pt x="364" y="182"/>
                </a:cubicBezTo>
                <a:cubicBezTo>
                  <a:pt x="364" y="183"/>
                  <a:pt x="364" y="184"/>
                  <a:pt x="364" y="185"/>
                </a:cubicBezTo>
                <a:cubicBezTo>
                  <a:pt x="364" y="185"/>
                  <a:pt x="365" y="185"/>
                  <a:pt x="365" y="185"/>
                </a:cubicBezTo>
                <a:cubicBezTo>
                  <a:pt x="365" y="185"/>
                  <a:pt x="365" y="186"/>
                  <a:pt x="365" y="187"/>
                </a:cubicBezTo>
                <a:cubicBezTo>
                  <a:pt x="365" y="187"/>
                  <a:pt x="365" y="187"/>
                  <a:pt x="365" y="187"/>
                </a:cubicBezTo>
                <a:cubicBezTo>
                  <a:pt x="365" y="188"/>
                  <a:pt x="365" y="189"/>
                  <a:pt x="365" y="190"/>
                </a:cubicBezTo>
                <a:cubicBezTo>
                  <a:pt x="367" y="190"/>
                  <a:pt x="369" y="190"/>
                  <a:pt x="371" y="190"/>
                </a:cubicBezTo>
                <a:cubicBezTo>
                  <a:pt x="371" y="187"/>
                  <a:pt x="371" y="184"/>
                  <a:pt x="371" y="181"/>
                </a:cubicBezTo>
                <a:cubicBezTo>
                  <a:pt x="371" y="181"/>
                  <a:pt x="370" y="181"/>
                  <a:pt x="370" y="181"/>
                </a:cubicBezTo>
                <a:cubicBezTo>
                  <a:pt x="370" y="181"/>
                  <a:pt x="370" y="180"/>
                  <a:pt x="370" y="180"/>
                </a:cubicBezTo>
                <a:cubicBezTo>
                  <a:pt x="371" y="180"/>
                  <a:pt x="372" y="180"/>
                  <a:pt x="373" y="180"/>
                </a:cubicBezTo>
                <a:cubicBezTo>
                  <a:pt x="373" y="178"/>
                  <a:pt x="373" y="177"/>
                  <a:pt x="373" y="175"/>
                </a:cubicBezTo>
                <a:cubicBezTo>
                  <a:pt x="380" y="175"/>
                  <a:pt x="388" y="175"/>
                  <a:pt x="395" y="175"/>
                </a:cubicBezTo>
                <a:cubicBezTo>
                  <a:pt x="395" y="177"/>
                  <a:pt x="395" y="178"/>
                  <a:pt x="395" y="179"/>
                </a:cubicBezTo>
                <a:cubicBezTo>
                  <a:pt x="398" y="179"/>
                  <a:pt x="400" y="179"/>
                  <a:pt x="402" y="179"/>
                </a:cubicBezTo>
                <a:cubicBezTo>
                  <a:pt x="402" y="178"/>
                  <a:pt x="402" y="176"/>
                  <a:pt x="402" y="175"/>
                </a:cubicBezTo>
                <a:cubicBezTo>
                  <a:pt x="403" y="175"/>
                  <a:pt x="403" y="175"/>
                  <a:pt x="404" y="175"/>
                </a:cubicBezTo>
                <a:cubicBezTo>
                  <a:pt x="404" y="172"/>
                  <a:pt x="404" y="169"/>
                  <a:pt x="404" y="166"/>
                </a:cubicBezTo>
                <a:cubicBezTo>
                  <a:pt x="405" y="166"/>
                  <a:pt x="406" y="166"/>
                  <a:pt x="407" y="166"/>
                </a:cubicBezTo>
                <a:cubicBezTo>
                  <a:pt x="407" y="166"/>
                  <a:pt x="408" y="166"/>
                  <a:pt x="408" y="165"/>
                </a:cubicBezTo>
                <a:cubicBezTo>
                  <a:pt x="409" y="165"/>
                  <a:pt x="410" y="165"/>
                  <a:pt x="411" y="165"/>
                </a:cubicBezTo>
                <a:cubicBezTo>
                  <a:pt x="411" y="166"/>
                  <a:pt x="412" y="166"/>
                  <a:pt x="412" y="166"/>
                </a:cubicBezTo>
                <a:cubicBezTo>
                  <a:pt x="413" y="166"/>
                  <a:pt x="414" y="166"/>
                  <a:pt x="415" y="166"/>
                </a:cubicBezTo>
                <a:cubicBezTo>
                  <a:pt x="415" y="169"/>
                  <a:pt x="415" y="172"/>
                  <a:pt x="415" y="174"/>
                </a:cubicBezTo>
                <a:cubicBezTo>
                  <a:pt x="418" y="174"/>
                  <a:pt x="421" y="174"/>
                  <a:pt x="424" y="174"/>
                </a:cubicBezTo>
                <a:cubicBezTo>
                  <a:pt x="424" y="173"/>
                  <a:pt x="424" y="172"/>
                  <a:pt x="424" y="171"/>
                </a:cubicBezTo>
                <a:cubicBezTo>
                  <a:pt x="424" y="171"/>
                  <a:pt x="425" y="171"/>
                  <a:pt x="425" y="171"/>
                </a:cubicBezTo>
                <a:cubicBezTo>
                  <a:pt x="425" y="172"/>
                  <a:pt x="425" y="173"/>
                  <a:pt x="425" y="174"/>
                </a:cubicBezTo>
                <a:cubicBezTo>
                  <a:pt x="428" y="174"/>
                  <a:pt x="430" y="174"/>
                  <a:pt x="432" y="174"/>
                </a:cubicBezTo>
                <a:cubicBezTo>
                  <a:pt x="432" y="171"/>
                  <a:pt x="432" y="167"/>
                  <a:pt x="432" y="164"/>
                </a:cubicBezTo>
                <a:cubicBezTo>
                  <a:pt x="433" y="164"/>
                  <a:pt x="433" y="164"/>
                  <a:pt x="434" y="164"/>
                </a:cubicBezTo>
                <a:cubicBezTo>
                  <a:pt x="434" y="177"/>
                  <a:pt x="434" y="191"/>
                  <a:pt x="434" y="204"/>
                </a:cubicBezTo>
                <a:cubicBezTo>
                  <a:pt x="290" y="204"/>
                  <a:pt x="145" y="204"/>
                  <a:pt x="0" y="204"/>
                </a:cubicBezTo>
                <a:close/>
              </a:path>
            </a:pathLst>
          </a:custGeom>
          <a:noFill/>
          <a:ln cap="flat" cmpd="sng" w="9525">
            <a:solidFill>
              <a:schemeClr val="lt1"/>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id="236" name="Google Shape;236;p4"/>
          <p:cNvPicPr preferRelativeResize="0"/>
          <p:nvPr/>
        </p:nvPicPr>
        <p:blipFill rotWithShape="1">
          <a:blip r:embed="rId3">
            <a:alphaModFix/>
          </a:blip>
          <a:srcRect b="0" l="0" r="0" t="0"/>
          <a:stretch/>
        </p:blipFill>
        <p:spPr>
          <a:xfrm>
            <a:off x="2740575" y="1402425"/>
            <a:ext cx="5024326" cy="1915000"/>
          </a:xfrm>
          <a:prstGeom prst="rect">
            <a:avLst/>
          </a:prstGeom>
          <a:noFill/>
          <a:ln>
            <a:noFill/>
          </a:ln>
        </p:spPr>
      </p:pic>
      <p:sp>
        <p:nvSpPr>
          <p:cNvPr id="237" name="Google Shape;237;p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82A"/>
        </a:solidFill>
      </p:bgPr>
    </p:bg>
    <p:spTree>
      <p:nvGrpSpPr>
        <p:cNvPr id="241" name="Shape 241"/>
        <p:cNvGrpSpPr/>
        <p:nvPr/>
      </p:nvGrpSpPr>
      <p:grpSpPr>
        <a:xfrm>
          <a:off x="0" y="0"/>
          <a:ext cx="0" cy="0"/>
          <a:chOff x="0" y="0"/>
          <a:chExt cx="0" cy="0"/>
        </a:xfrm>
      </p:grpSpPr>
      <p:sp>
        <p:nvSpPr>
          <p:cNvPr id="242" name="Google Shape;242;p5"/>
          <p:cNvSpPr txBox="1"/>
          <p:nvPr/>
        </p:nvSpPr>
        <p:spPr>
          <a:xfrm>
            <a:off x="295308" y="365375"/>
            <a:ext cx="3526500" cy="408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FFFFFF"/>
                </a:solidFill>
                <a:latin typeface="Microsoft Yahei"/>
                <a:ea typeface="Microsoft Yahei"/>
                <a:cs typeface="Microsoft Yahei"/>
                <a:sym typeface="Microsoft Yahei"/>
              </a:rPr>
              <a:t>Executive Summary </a:t>
            </a:r>
            <a:endParaRPr b="0" i="0" sz="2200" u="none" cap="none" strike="noStrike">
              <a:solidFill>
                <a:srgbClr val="000000"/>
              </a:solidFill>
              <a:latin typeface="Arial"/>
              <a:ea typeface="Arial"/>
              <a:cs typeface="Arial"/>
              <a:sym typeface="Arial"/>
            </a:endParaRPr>
          </a:p>
        </p:txBody>
      </p:sp>
      <p:sp>
        <p:nvSpPr>
          <p:cNvPr id="243" name="Google Shape;243;p5"/>
          <p:cNvSpPr txBox="1"/>
          <p:nvPr/>
        </p:nvSpPr>
        <p:spPr>
          <a:xfrm>
            <a:off x="4407700" y="818525"/>
            <a:ext cx="4489200" cy="3827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FFFFFF"/>
                </a:solidFill>
                <a:latin typeface="Times New Roman"/>
                <a:ea typeface="Times New Roman"/>
                <a:cs typeface="Times New Roman"/>
                <a:sym typeface="Times New Roman"/>
              </a:rPr>
              <a:t>Background: </a:t>
            </a:r>
            <a:r>
              <a:rPr b="0" i="0" lang="en" sz="1800" u="none" cap="none" strike="noStrike">
                <a:solidFill>
                  <a:srgbClr val="FFFFFF"/>
                </a:solidFill>
                <a:latin typeface="Times New Roman"/>
                <a:ea typeface="Times New Roman"/>
                <a:cs typeface="Times New Roman"/>
                <a:sym typeface="Times New Roman"/>
              </a:rPr>
              <a:t>Our objective was to explore the trends of the recruiting of  international students. We were hired by a global talent acquisition consulting firm on meeting the clients’ requirements to attract, engage and hire global talents. </a:t>
            </a:r>
            <a:endParaRPr b="0" i="0" sz="1800" u="none" cap="none" strike="noStrike">
              <a:solidFill>
                <a:srgbClr val="FFFFFF"/>
              </a:solidFill>
              <a:latin typeface="Times New Roman"/>
              <a:ea typeface="Times New Roman"/>
              <a:cs typeface="Times New Roman"/>
              <a:sym typeface="Times New Roman"/>
            </a:endParaRPr>
          </a:p>
          <a:p>
            <a:pPr indent="0" lvl="0" marL="0" marR="0" rtl="0" algn="l">
              <a:lnSpc>
                <a:spcPct val="115000"/>
              </a:lnSpc>
              <a:spcBef>
                <a:spcPts val="700"/>
              </a:spcBef>
              <a:spcAft>
                <a:spcPts val="0"/>
              </a:spcAft>
              <a:buClr>
                <a:srgbClr val="000000"/>
              </a:buClr>
              <a:buSzPts val="1800"/>
              <a:buFont typeface="Arial"/>
              <a:buNone/>
            </a:pPr>
            <a:r>
              <a:t/>
            </a:r>
            <a:endParaRPr b="0" i="0" sz="1800" u="none" cap="none" strike="noStrike">
              <a:solidFill>
                <a:srgbClr val="FFFFFF"/>
              </a:solidFill>
              <a:latin typeface="Times New Roman"/>
              <a:ea typeface="Times New Roman"/>
              <a:cs typeface="Times New Roman"/>
              <a:sym typeface="Times New Roman"/>
            </a:endParaRPr>
          </a:p>
          <a:p>
            <a:pPr indent="0" lvl="0" marL="0" marR="0" rtl="0" algn="l">
              <a:lnSpc>
                <a:spcPct val="115000"/>
              </a:lnSpc>
              <a:spcBef>
                <a:spcPts val="700"/>
              </a:spcBef>
              <a:spcAft>
                <a:spcPts val="0"/>
              </a:spcAft>
              <a:buClr>
                <a:srgbClr val="000000"/>
              </a:buClr>
              <a:buSzPts val="1800"/>
              <a:buFont typeface="Arial"/>
              <a:buNone/>
            </a:pPr>
            <a:r>
              <a:rPr b="1" i="0" lang="en" sz="1800" u="none" cap="none" strike="noStrike">
                <a:solidFill>
                  <a:srgbClr val="FFFFFF"/>
                </a:solidFill>
                <a:latin typeface="Times New Roman"/>
                <a:ea typeface="Times New Roman"/>
                <a:cs typeface="Times New Roman"/>
                <a:sym typeface="Times New Roman"/>
              </a:rPr>
              <a:t>Problem: </a:t>
            </a:r>
            <a:r>
              <a:rPr b="0" i="0" lang="en" sz="1800" u="none" cap="none" strike="noStrike">
                <a:solidFill>
                  <a:srgbClr val="FFFFFF"/>
                </a:solidFill>
                <a:latin typeface="Times New Roman"/>
                <a:ea typeface="Times New Roman"/>
                <a:cs typeface="Times New Roman"/>
                <a:sym typeface="Times New Roman"/>
              </a:rPr>
              <a:t>Reviewing the general trends of international recruiting and categorize them the job titles into different domains and create a prediction model. </a:t>
            </a:r>
            <a:endParaRPr b="0" i="0" sz="1800" u="none" cap="none" strike="noStrike">
              <a:solidFill>
                <a:srgbClr val="FFFFFF"/>
              </a:solidFill>
              <a:latin typeface="Times New Roman"/>
              <a:ea typeface="Times New Roman"/>
              <a:cs typeface="Times New Roman"/>
              <a:sym typeface="Times New Roman"/>
            </a:endParaRPr>
          </a:p>
        </p:txBody>
      </p:sp>
      <p:pic>
        <p:nvPicPr>
          <p:cNvPr id="244" name="Google Shape;244;p5"/>
          <p:cNvPicPr preferRelativeResize="0"/>
          <p:nvPr/>
        </p:nvPicPr>
        <p:blipFill rotWithShape="1">
          <a:blip r:embed="rId3">
            <a:alphaModFix/>
          </a:blip>
          <a:srcRect b="0" l="0" r="0" t="0"/>
          <a:stretch/>
        </p:blipFill>
        <p:spPr>
          <a:xfrm>
            <a:off x="295300" y="1147724"/>
            <a:ext cx="3689825" cy="2767375"/>
          </a:xfrm>
          <a:prstGeom prst="rect">
            <a:avLst/>
          </a:prstGeom>
          <a:noFill/>
          <a:ln>
            <a:noFill/>
          </a:ln>
        </p:spPr>
      </p:pic>
      <p:pic>
        <p:nvPicPr>
          <p:cNvPr id="245" name="Google Shape;245;p5"/>
          <p:cNvPicPr preferRelativeResize="0"/>
          <p:nvPr/>
        </p:nvPicPr>
        <p:blipFill rotWithShape="1">
          <a:blip r:embed="rId4">
            <a:alphaModFix/>
          </a:blip>
          <a:srcRect b="0" l="0" r="0" t="0"/>
          <a:stretch/>
        </p:blipFill>
        <p:spPr>
          <a:xfrm>
            <a:off x="152400" y="4679975"/>
            <a:ext cx="8839197" cy="448500"/>
          </a:xfrm>
          <a:prstGeom prst="rect">
            <a:avLst/>
          </a:prstGeom>
          <a:noFill/>
          <a:ln>
            <a:noFill/>
          </a:ln>
        </p:spPr>
      </p:pic>
      <p:sp>
        <p:nvSpPr>
          <p:cNvPr id="246" name="Google Shape;246;p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82A"/>
        </a:solidFill>
      </p:bgPr>
    </p:bg>
    <p:spTree>
      <p:nvGrpSpPr>
        <p:cNvPr id="250" name="Shape 250"/>
        <p:cNvGrpSpPr/>
        <p:nvPr/>
      </p:nvGrpSpPr>
      <p:grpSpPr>
        <a:xfrm>
          <a:off x="0" y="0"/>
          <a:ext cx="0" cy="0"/>
          <a:chOff x="0" y="0"/>
          <a:chExt cx="0" cy="0"/>
        </a:xfrm>
      </p:grpSpPr>
      <p:sp>
        <p:nvSpPr>
          <p:cNvPr id="251" name="Google Shape;251;p6"/>
          <p:cNvSpPr txBox="1"/>
          <p:nvPr/>
        </p:nvSpPr>
        <p:spPr>
          <a:xfrm>
            <a:off x="536989" y="308025"/>
            <a:ext cx="8607000" cy="797400"/>
          </a:xfrm>
          <a:prstGeom prst="rect">
            <a:avLst/>
          </a:prstGeom>
          <a:noFill/>
          <a:ln>
            <a:noFill/>
          </a:ln>
        </p:spPr>
        <p:txBody>
          <a:bodyPr anchorCtr="0" anchor="t" bIns="34275" lIns="68575" spcFirstLastPara="1" rIns="68575" wrap="square" tIns="34275">
            <a:spAutoFit/>
          </a:bodyPr>
          <a:lstStyle/>
          <a:p>
            <a:pPr indent="0" lvl="0" marL="0" marR="0" rtl="0" algn="l">
              <a:lnSpc>
                <a:spcPct val="115000"/>
              </a:lnSpc>
              <a:spcBef>
                <a:spcPts val="0"/>
              </a:spcBef>
              <a:spcAft>
                <a:spcPts val="0"/>
              </a:spcAft>
              <a:buClr>
                <a:schemeClr val="dk1"/>
              </a:buClr>
              <a:buSzPts val="1100"/>
              <a:buFont typeface="Arial"/>
              <a:buNone/>
            </a:pPr>
            <a:r>
              <a:rPr b="1" i="0" lang="en" sz="2200" u="none" cap="none" strike="noStrike">
                <a:solidFill>
                  <a:srgbClr val="FFFFFF"/>
                </a:solidFill>
                <a:latin typeface="Times New Roman"/>
                <a:ea typeface="Times New Roman"/>
                <a:cs typeface="Times New Roman"/>
                <a:sym typeface="Times New Roman"/>
              </a:rPr>
              <a:t>Business questions: </a:t>
            </a:r>
            <a:endParaRPr b="1" i="0" sz="2200" u="none" cap="none" strike="noStrike">
              <a:solidFill>
                <a:srgbClr val="1D1D1D"/>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200"/>
              <a:buFont typeface="Arial"/>
              <a:buNone/>
            </a:pPr>
            <a:r>
              <a:t/>
            </a:r>
            <a:endParaRPr b="1" i="0" sz="2200" u="none" cap="none" strike="noStrike">
              <a:solidFill>
                <a:srgbClr val="FFFFFF"/>
              </a:solidFill>
              <a:latin typeface="Times New Roman"/>
              <a:ea typeface="Times New Roman"/>
              <a:cs typeface="Times New Roman"/>
              <a:sym typeface="Times New Roman"/>
            </a:endParaRPr>
          </a:p>
        </p:txBody>
      </p:sp>
      <p:sp>
        <p:nvSpPr>
          <p:cNvPr id="252" name="Google Shape;252;p6"/>
          <p:cNvSpPr txBox="1"/>
          <p:nvPr/>
        </p:nvSpPr>
        <p:spPr>
          <a:xfrm>
            <a:off x="321275" y="1023625"/>
            <a:ext cx="8385300" cy="23397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50000"/>
              </a:lnSpc>
              <a:spcBef>
                <a:spcPts val="1200"/>
              </a:spcBef>
              <a:spcAft>
                <a:spcPts val="0"/>
              </a:spcAft>
              <a:buClr>
                <a:srgbClr val="FFFFFF"/>
              </a:buClr>
              <a:buSzPts val="2000"/>
              <a:buFont typeface="Times New Roman"/>
              <a:buChar char="○"/>
            </a:pPr>
            <a:r>
              <a:rPr b="0" i="0" lang="en" sz="2000" u="none" cap="none" strike="noStrike">
                <a:solidFill>
                  <a:srgbClr val="FFFFFF"/>
                </a:solidFill>
                <a:latin typeface="Times New Roman"/>
                <a:ea typeface="Times New Roman"/>
                <a:cs typeface="Times New Roman"/>
                <a:sym typeface="Times New Roman"/>
              </a:rPr>
              <a:t>Which Employers submit the most number of H-1B visa applications?</a:t>
            </a:r>
            <a:endParaRPr b="0" i="0" sz="2000" u="none" cap="none" strike="noStrike">
              <a:solidFill>
                <a:srgbClr val="FFFFFF"/>
              </a:solidFill>
              <a:latin typeface="Times New Roman"/>
              <a:ea typeface="Times New Roman"/>
              <a:cs typeface="Times New Roman"/>
              <a:sym typeface="Times New Roman"/>
            </a:endParaRPr>
          </a:p>
          <a:p>
            <a:pPr indent="-355600" lvl="0" marL="457200" marR="0" rtl="0" algn="l">
              <a:lnSpc>
                <a:spcPct val="150000"/>
              </a:lnSpc>
              <a:spcBef>
                <a:spcPts val="0"/>
              </a:spcBef>
              <a:spcAft>
                <a:spcPts val="0"/>
              </a:spcAft>
              <a:buClr>
                <a:srgbClr val="FFFFFF"/>
              </a:buClr>
              <a:buSzPts val="2000"/>
              <a:buFont typeface="Times New Roman"/>
              <a:buChar char="○"/>
            </a:pPr>
            <a:r>
              <a:rPr b="0" i="0" lang="en" sz="2000" u="none" cap="none" strike="noStrike">
                <a:solidFill>
                  <a:srgbClr val="FFFFFF"/>
                </a:solidFill>
                <a:latin typeface="Times New Roman"/>
                <a:ea typeface="Times New Roman"/>
                <a:cs typeface="Times New Roman"/>
                <a:sym typeface="Times New Roman"/>
              </a:rPr>
              <a:t>What are the most common Job Titles applied for by the high applicant employers?</a:t>
            </a:r>
            <a:endParaRPr b="0" i="0" sz="2000" u="none" cap="none" strike="noStrike">
              <a:solidFill>
                <a:srgbClr val="FFFFFF"/>
              </a:solidFill>
              <a:latin typeface="Times New Roman"/>
              <a:ea typeface="Times New Roman"/>
              <a:cs typeface="Times New Roman"/>
              <a:sym typeface="Times New Roman"/>
            </a:endParaRPr>
          </a:p>
          <a:p>
            <a:pPr indent="-355600" lvl="0" marL="457200" marR="0" rtl="0" algn="l">
              <a:lnSpc>
                <a:spcPct val="150000"/>
              </a:lnSpc>
              <a:spcBef>
                <a:spcPts val="0"/>
              </a:spcBef>
              <a:spcAft>
                <a:spcPts val="0"/>
              </a:spcAft>
              <a:buClr>
                <a:srgbClr val="FFFFFF"/>
              </a:buClr>
              <a:buSzPts val="2000"/>
              <a:buFont typeface="Times New Roman"/>
              <a:buChar char="○"/>
            </a:pPr>
            <a:r>
              <a:rPr b="0" i="0" lang="en" sz="2000" u="none" cap="none" strike="noStrike">
                <a:solidFill>
                  <a:srgbClr val="FFFFFF"/>
                </a:solidFill>
                <a:latin typeface="Times New Roman"/>
                <a:ea typeface="Times New Roman"/>
                <a:cs typeface="Times New Roman"/>
                <a:sym typeface="Times New Roman"/>
              </a:rPr>
              <a:t>What occupations are more likely to qualify for an H-1 B visa?</a:t>
            </a:r>
            <a:endParaRPr b="0" i="0" sz="2000" u="none" cap="none" strike="noStrike">
              <a:solidFill>
                <a:srgbClr val="FFFFFF"/>
              </a:solidFill>
              <a:latin typeface="Times New Roman"/>
              <a:ea typeface="Times New Roman"/>
              <a:cs typeface="Times New Roman"/>
              <a:sym typeface="Times New Roman"/>
            </a:endParaRPr>
          </a:p>
          <a:p>
            <a:pPr indent="-355600" lvl="0" marL="457200" marR="0" rtl="0" algn="l">
              <a:lnSpc>
                <a:spcPct val="150000"/>
              </a:lnSpc>
              <a:spcBef>
                <a:spcPts val="0"/>
              </a:spcBef>
              <a:spcAft>
                <a:spcPts val="0"/>
              </a:spcAft>
              <a:buClr>
                <a:srgbClr val="FFFFFF"/>
              </a:buClr>
              <a:buSzPts val="2000"/>
              <a:buFont typeface="Times New Roman"/>
              <a:buChar char="○"/>
            </a:pPr>
            <a:r>
              <a:rPr b="0" i="0" lang="en" sz="2000" u="none" cap="none" strike="noStrike">
                <a:solidFill>
                  <a:srgbClr val="FFFFFF"/>
                </a:solidFill>
                <a:latin typeface="Times New Roman"/>
                <a:ea typeface="Times New Roman"/>
                <a:cs typeface="Times New Roman"/>
                <a:sym typeface="Times New Roman"/>
              </a:rPr>
              <a:t>What are the kinds of H-1 B visa categories and how they affect </a:t>
            </a:r>
            <a:endParaRPr b="0" i="0" sz="2000" u="none" cap="none" strike="noStrike">
              <a:solidFill>
                <a:srgbClr val="FFFFFF"/>
              </a:solidFill>
              <a:latin typeface="Times New Roman"/>
              <a:ea typeface="Times New Roman"/>
              <a:cs typeface="Times New Roman"/>
              <a:sym typeface="Times New Roman"/>
            </a:endParaRPr>
          </a:p>
        </p:txBody>
      </p:sp>
      <p:pic>
        <p:nvPicPr>
          <p:cNvPr id="253" name="Google Shape;253;p6"/>
          <p:cNvPicPr preferRelativeResize="0"/>
          <p:nvPr/>
        </p:nvPicPr>
        <p:blipFill rotWithShape="1">
          <a:blip r:embed="rId3">
            <a:alphaModFix/>
          </a:blip>
          <a:srcRect b="0" l="0" r="0" t="0"/>
          <a:stretch/>
        </p:blipFill>
        <p:spPr>
          <a:xfrm>
            <a:off x="152400" y="4679975"/>
            <a:ext cx="8839197" cy="448500"/>
          </a:xfrm>
          <a:prstGeom prst="rect">
            <a:avLst/>
          </a:prstGeom>
          <a:noFill/>
          <a:ln>
            <a:noFill/>
          </a:ln>
        </p:spPr>
      </p:pic>
      <p:sp>
        <p:nvSpPr>
          <p:cNvPr id="254" name="Google Shape;254;p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82A"/>
        </a:solidFill>
      </p:bgPr>
    </p:bg>
    <p:spTree>
      <p:nvGrpSpPr>
        <p:cNvPr id="258" name="Shape 258"/>
        <p:cNvGrpSpPr/>
        <p:nvPr/>
      </p:nvGrpSpPr>
      <p:grpSpPr>
        <a:xfrm>
          <a:off x="0" y="0"/>
          <a:ext cx="0" cy="0"/>
          <a:chOff x="0" y="0"/>
          <a:chExt cx="0" cy="0"/>
        </a:xfrm>
      </p:grpSpPr>
      <p:sp>
        <p:nvSpPr>
          <p:cNvPr id="259" name="Google Shape;259;p7"/>
          <p:cNvSpPr txBox="1"/>
          <p:nvPr/>
        </p:nvSpPr>
        <p:spPr>
          <a:xfrm>
            <a:off x="404473" y="355650"/>
            <a:ext cx="4540800" cy="408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1" i="0" lang="en" sz="2200" u="none" cap="none" strike="noStrike">
                <a:solidFill>
                  <a:srgbClr val="FFFFFF"/>
                </a:solidFill>
                <a:latin typeface="Times"/>
                <a:ea typeface="Times"/>
                <a:cs typeface="Times"/>
                <a:sym typeface="Times"/>
              </a:rPr>
              <a:t>Data Exploration</a:t>
            </a:r>
            <a:endParaRPr b="1" i="0" sz="2200" u="none" cap="none" strike="noStrike">
              <a:solidFill>
                <a:srgbClr val="000000"/>
              </a:solidFill>
              <a:latin typeface="Arial"/>
              <a:ea typeface="Arial"/>
              <a:cs typeface="Arial"/>
              <a:sym typeface="Arial"/>
            </a:endParaRPr>
          </a:p>
        </p:txBody>
      </p:sp>
      <p:sp>
        <p:nvSpPr>
          <p:cNvPr id="260" name="Google Shape;260;p7"/>
          <p:cNvSpPr txBox="1"/>
          <p:nvPr/>
        </p:nvSpPr>
        <p:spPr>
          <a:xfrm>
            <a:off x="252075" y="1020050"/>
            <a:ext cx="39183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FFFFFF"/>
              </a:buClr>
              <a:buSzPts val="1400"/>
              <a:buFont typeface="Times"/>
              <a:buChar char="●"/>
            </a:pPr>
            <a:r>
              <a:rPr b="1" i="0" lang="en" sz="1400" u="none" cap="none" strike="noStrike">
                <a:solidFill>
                  <a:srgbClr val="FFFFFF"/>
                </a:solidFill>
                <a:latin typeface="Times"/>
                <a:ea typeface="Times"/>
                <a:cs typeface="Times"/>
                <a:sym typeface="Times"/>
              </a:rPr>
              <a:t>H-1B petition data</a:t>
            </a:r>
            <a:r>
              <a:rPr b="0" i="0" lang="en" sz="1400" u="none" cap="none" strike="noStrike">
                <a:solidFill>
                  <a:srgbClr val="FFFFFF"/>
                </a:solidFill>
                <a:latin typeface="Times"/>
                <a:ea typeface="Times"/>
                <a:cs typeface="Times"/>
                <a:sym typeface="Times"/>
              </a:rPr>
              <a:t> (2011-2016)</a:t>
            </a:r>
            <a:endParaRPr b="0" i="0" sz="1400" u="none" cap="none" strike="noStrike">
              <a:solidFill>
                <a:srgbClr val="FFFFFF"/>
              </a:solidFill>
              <a:latin typeface="Times"/>
              <a:ea typeface="Times"/>
              <a:cs typeface="Times"/>
              <a:sym typeface="Times"/>
            </a:endParaRPr>
          </a:p>
          <a:p>
            <a:pPr indent="-317500" lvl="0" marL="457200" marR="0" rtl="0" algn="l">
              <a:lnSpc>
                <a:spcPct val="100000"/>
              </a:lnSpc>
              <a:spcBef>
                <a:spcPts val="0"/>
              </a:spcBef>
              <a:spcAft>
                <a:spcPts val="0"/>
              </a:spcAft>
              <a:buClr>
                <a:srgbClr val="FFFFFF"/>
              </a:buClr>
              <a:buSzPts val="1400"/>
              <a:buFont typeface="Times"/>
              <a:buChar char="●"/>
            </a:pPr>
            <a:r>
              <a:rPr b="0" i="0" lang="en" sz="1400" u="none" cap="none" strike="noStrike">
                <a:solidFill>
                  <a:srgbClr val="FFFFFF"/>
                </a:solidFill>
                <a:latin typeface="Times"/>
                <a:ea typeface="Times"/>
                <a:cs typeface="Times"/>
                <a:sym typeface="Times"/>
              </a:rPr>
              <a:t>Approximately 3 million records </a:t>
            </a:r>
            <a:endParaRPr b="0" i="0" sz="1400" u="none" cap="none" strike="noStrike">
              <a:solidFill>
                <a:srgbClr val="FFFFFF"/>
              </a:solidFill>
              <a:latin typeface="Times"/>
              <a:ea typeface="Times"/>
              <a:cs typeface="Times"/>
              <a:sym typeface="Times"/>
            </a:endParaRPr>
          </a:p>
          <a:p>
            <a:pPr indent="-317500" lvl="0" marL="457200" marR="0" rtl="0" algn="l">
              <a:lnSpc>
                <a:spcPct val="100000"/>
              </a:lnSpc>
              <a:spcBef>
                <a:spcPts val="0"/>
              </a:spcBef>
              <a:spcAft>
                <a:spcPts val="0"/>
              </a:spcAft>
              <a:buClr>
                <a:srgbClr val="FFFFFF"/>
              </a:buClr>
              <a:buSzPts val="1400"/>
              <a:buFont typeface="Times"/>
              <a:buChar char="●"/>
            </a:pPr>
            <a:r>
              <a:rPr b="1" i="0" lang="en" sz="1400" u="none" cap="none" strike="noStrike">
                <a:solidFill>
                  <a:srgbClr val="FFFFFF"/>
                </a:solidFill>
                <a:latin typeface="Times"/>
                <a:ea typeface="Times"/>
                <a:cs typeface="Times"/>
                <a:sym typeface="Times"/>
              </a:rPr>
              <a:t>11</a:t>
            </a:r>
            <a:r>
              <a:rPr b="0" i="0" lang="en" sz="1400" u="none" cap="none" strike="noStrike">
                <a:solidFill>
                  <a:srgbClr val="FFFFFF"/>
                </a:solidFill>
                <a:latin typeface="Times"/>
                <a:ea typeface="Times"/>
                <a:cs typeface="Times"/>
                <a:sym typeface="Times"/>
              </a:rPr>
              <a:t> columns in the dataset</a:t>
            </a:r>
            <a:endParaRPr b="0" i="0" sz="1400" u="none" cap="none" strike="noStrike">
              <a:solidFill>
                <a:srgbClr val="FFFFFF"/>
              </a:solidFill>
              <a:latin typeface="Microsoft Yahei"/>
              <a:ea typeface="Microsoft Yahei"/>
              <a:cs typeface="Microsoft Yahei"/>
              <a:sym typeface="Microsoft Yahei"/>
            </a:endParaRPr>
          </a:p>
        </p:txBody>
      </p:sp>
      <p:pic>
        <p:nvPicPr>
          <p:cNvPr id="261" name="Google Shape;261;p7"/>
          <p:cNvPicPr preferRelativeResize="0"/>
          <p:nvPr/>
        </p:nvPicPr>
        <p:blipFill rotWithShape="1">
          <a:blip r:embed="rId3">
            <a:alphaModFix/>
          </a:blip>
          <a:srcRect b="0" l="0" r="0" t="0"/>
          <a:stretch/>
        </p:blipFill>
        <p:spPr>
          <a:xfrm>
            <a:off x="346250" y="2056950"/>
            <a:ext cx="8583402" cy="2303775"/>
          </a:xfrm>
          <a:prstGeom prst="rect">
            <a:avLst/>
          </a:prstGeom>
          <a:noFill/>
          <a:ln>
            <a:noFill/>
          </a:ln>
        </p:spPr>
      </p:pic>
      <p:sp>
        <p:nvSpPr>
          <p:cNvPr id="262" name="Google Shape;262;p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pic>
        <p:nvPicPr>
          <p:cNvPr id="263" name="Google Shape;263;p7"/>
          <p:cNvPicPr preferRelativeResize="0"/>
          <p:nvPr/>
        </p:nvPicPr>
        <p:blipFill rotWithShape="1">
          <a:blip r:embed="rId4">
            <a:alphaModFix/>
          </a:blip>
          <a:srcRect b="0" l="0" r="0" t="0"/>
          <a:stretch/>
        </p:blipFill>
        <p:spPr>
          <a:xfrm>
            <a:off x="152400" y="4679975"/>
            <a:ext cx="8839197" cy="448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82A"/>
        </a:solidFill>
      </p:bgPr>
    </p:bg>
    <p:spTree>
      <p:nvGrpSpPr>
        <p:cNvPr id="267" name="Shape 267"/>
        <p:cNvGrpSpPr/>
        <p:nvPr/>
      </p:nvGrpSpPr>
      <p:grpSpPr>
        <a:xfrm>
          <a:off x="0" y="0"/>
          <a:ext cx="0" cy="0"/>
          <a:chOff x="0" y="0"/>
          <a:chExt cx="0" cy="0"/>
        </a:xfrm>
      </p:grpSpPr>
      <p:sp>
        <p:nvSpPr>
          <p:cNvPr id="268" name="Google Shape;268;p8"/>
          <p:cNvSpPr txBox="1"/>
          <p:nvPr/>
        </p:nvSpPr>
        <p:spPr>
          <a:xfrm>
            <a:off x="155231" y="299951"/>
            <a:ext cx="3132300" cy="408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FFFFFF"/>
                </a:solidFill>
                <a:latin typeface="Microsoft Yahei"/>
                <a:ea typeface="Microsoft Yahei"/>
                <a:cs typeface="Microsoft Yahei"/>
                <a:sym typeface="Microsoft Yahei"/>
              </a:rPr>
              <a:t>Geospatial</a:t>
            </a:r>
            <a:endParaRPr b="0" i="0" sz="1500" u="none" cap="none" strike="noStrike">
              <a:solidFill>
                <a:srgbClr val="000000"/>
              </a:solidFill>
              <a:latin typeface="Arial"/>
              <a:ea typeface="Arial"/>
              <a:cs typeface="Arial"/>
              <a:sym typeface="Arial"/>
            </a:endParaRPr>
          </a:p>
        </p:txBody>
      </p:sp>
      <p:pic>
        <p:nvPicPr>
          <p:cNvPr id="269" name="Google Shape;269;p8"/>
          <p:cNvPicPr preferRelativeResize="0"/>
          <p:nvPr/>
        </p:nvPicPr>
        <p:blipFill rotWithShape="1">
          <a:blip r:embed="rId3">
            <a:alphaModFix/>
          </a:blip>
          <a:srcRect b="0" l="0" r="0" t="0"/>
          <a:stretch/>
        </p:blipFill>
        <p:spPr>
          <a:xfrm>
            <a:off x="4491537" y="846800"/>
            <a:ext cx="4652476" cy="2993300"/>
          </a:xfrm>
          <a:prstGeom prst="rect">
            <a:avLst/>
          </a:prstGeom>
          <a:noFill/>
          <a:ln>
            <a:noFill/>
          </a:ln>
        </p:spPr>
      </p:pic>
      <p:sp>
        <p:nvSpPr>
          <p:cNvPr id="270" name="Google Shape;270;p8"/>
          <p:cNvSpPr txBox="1"/>
          <p:nvPr/>
        </p:nvSpPr>
        <p:spPr>
          <a:xfrm>
            <a:off x="1342475" y="3978950"/>
            <a:ext cx="1806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FFFFFF"/>
                </a:solidFill>
                <a:latin typeface="Times New Roman"/>
                <a:ea typeface="Times New Roman"/>
                <a:cs typeface="Times New Roman"/>
                <a:sym typeface="Times New Roman"/>
              </a:rPr>
              <a:t>Worldwide</a:t>
            </a:r>
            <a:endParaRPr b="0" i="0" sz="2400" u="none" cap="none" strike="noStrike">
              <a:solidFill>
                <a:srgbClr val="FFFFFF"/>
              </a:solidFill>
              <a:latin typeface="Times New Roman"/>
              <a:ea typeface="Times New Roman"/>
              <a:cs typeface="Times New Roman"/>
              <a:sym typeface="Times New Roman"/>
            </a:endParaRPr>
          </a:p>
        </p:txBody>
      </p:sp>
      <p:sp>
        <p:nvSpPr>
          <p:cNvPr id="271" name="Google Shape;271;p8"/>
          <p:cNvSpPr txBox="1"/>
          <p:nvPr/>
        </p:nvSpPr>
        <p:spPr>
          <a:xfrm>
            <a:off x="5983625" y="3930225"/>
            <a:ext cx="16683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Times New Roman"/>
                <a:ea typeface="Times New Roman"/>
                <a:cs typeface="Times New Roman"/>
                <a:sym typeface="Times New Roman"/>
              </a:rPr>
              <a:t>United States</a:t>
            </a:r>
            <a:endParaRPr b="0" i="0" sz="2000" u="none" cap="none" strike="noStrike">
              <a:solidFill>
                <a:srgbClr val="FFFFFF"/>
              </a:solidFill>
              <a:latin typeface="Times New Roman"/>
              <a:ea typeface="Times New Roman"/>
              <a:cs typeface="Times New Roman"/>
              <a:sym typeface="Times New Roman"/>
            </a:endParaRPr>
          </a:p>
        </p:txBody>
      </p:sp>
      <p:sp>
        <p:nvSpPr>
          <p:cNvPr id="272" name="Google Shape;272;p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pic>
        <p:nvPicPr>
          <p:cNvPr id="273" name="Google Shape;273;p8"/>
          <p:cNvPicPr preferRelativeResize="0"/>
          <p:nvPr/>
        </p:nvPicPr>
        <p:blipFill rotWithShape="1">
          <a:blip r:embed="rId4">
            <a:alphaModFix/>
          </a:blip>
          <a:srcRect b="0" l="0" r="0" t="0"/>
          <a:stretch/>
        </p:blipFill>
        <p:spPr>
          <a:xfrm>
            <a:off x="118825" y="846800"/>
            <a:ext cx="4168487" cy="3055950"/>
          </a:xfrm>
          <a:prstGeom prst="rect">
            <a:avLst/>
          </a:prstGeom>
          <a:noFill/>
          <a:ln>
            <a:noFill/>
          </a:ln>
        </p:spPr>
      </p:pic>
      <p:pic>
        <p:nvPicPr>
          <p:cNvPr id="274" name="Google Shape;274;p8"/>
          <p:cNvPicPr preferRelativeResize="0"/>
          <p:nvPr/>
        </p:nvPicPr>
        <p:blipFill rotWithShape="1">
          <a:blip r:embed="rId5">
            <a:alphaModFix/>
          </a:blip>
          <a:srcRect b="0" l="0" r="0" t="0"/>
          <a:stretch/>
        </p:blipFill>
        <p:spPr>
          <a:xfrm>
            <a:off x="152400" y="4679975"/>
            <a:ext cx="8839197" cy="448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82A"/>
        </a:solidFill>
      </p:bgPr>
    </p:bg>
    <p:spTree>
      <p:nvGrpSpPr>
        <p:cNvPr id="278" name="Shape 278"/>
        <p:cNvGrpSpPr/>
        <p:nvPr/>
      </p:nvGrpSpPr>
      <p:grpSpPr>
        <a:xfrm>
          <a:off x="0" y="0"/>
          <a:ext cx="0" cy="0"/>
          <a:chOff x="0" y="0"/>
          <a:chExt cx="0" cy="0"/>
        </a:xfrm>
      </p:grpSpPr>
      <p:sp>
        <p:nvSpPr>
          <p:cNvPr id="279" name="Google Shape;279;p9"/>
          <p:cNvSpPr/>
          <p:nvPr/>
        </p:nvSpPr>
        <p:spPr>
          <a:xfrm>
            <a:off x="-2419729" y="1816002"/>
            <a:ext cx="7043212" cy="3334106"/>
          </a:xfrm>
          <a:custGeom>
            <a:rect b="b" l="l" r="r" t="t"/>
            <a:pathLst>
              <a:path extrusionOk="0" h="204" w="434">
                <a:moveTo>
                  <a:pt x="0" y="204"/>
                </a:moveTo>
                <a:cubicBezTo>
                  <a:pt x="0" y="186"/>
                  <a:pt x="0" y="167"/>
                  <a:pt x="0" y="149"/>
                </a:cubicBezTo>
                <a:cubicBezTo>
                  <a:pt x="5" y="149"/>
                  <a:pt x="10" y="149"/>
                  <a:pt x="14" y="149"/>
                </a:cubicBezTo>
                <a:cubicBezTo>
                  <a:pt x="14" y="152"/>
                  <a:pt x="14" y="155"/>
                  <a:pt x="14" y="157"/>
                </a:cubicBezTo>
                <a:cubicBezTo>
                  <a:pt x="18" y="157"/>
                  <a:pt x="22" y="157"/>
                  <a:pt x="26" y="157"/>
                </a:cubicBezTo>
                <a:cubicBezTo>
                  <a:pt x="26" y="160"/>
                  <a:pt x="26" y="162"/>
                  <a:pt x="26" y="164"/>
                </a:cubicBezTo>
                <a:cubicBezTo>
                  <a:pt x="29" y="164"/>
                  <a:pt x="32" y="164"/>
                  <a:pt x="35" y="164"/>
                </a:cubicBezTo>
                <a:cubicBezTo>
                  <a:pt x="35" y="160"/>
                  <a:pt x="35" y="155"/>
                  <a:pt x="35" y="151"/>
                </a:cubicBezTo>
                <a:cubicBezTo>
                  <a:pt x="37" y="151"/>
                  <a:pt x="38" y="151"/>
                  <a:pt x="40" y="151"/>
                </a:cubicBezTo>
                <a:cubicBezTo>
                  <a:pt x="40" y="150"/>
                  <a:pt x="40" y="149"/>
                  <a:pt x="40" y="149"/>
                </a:cubicBezTo>
                <a:cubicBezTo>
                  <a:pt x="41" y="149"/>
                  <a:pt x="42" y="149"/>
                  <a:pt x="43" y="149"/>
                </a:cubicBezTo>
                <a:cubicBezTo>
                  <a:pt x="43" y="149"/>
                  <a:pt x="43" y="150"/>
                  <a:pt x="43" y="151"/>
                </a:cubicBezTo>
                <a:cubicBezTo>
                  <a:pt x="45" y="151"/>
                  <a:pt x="47" y="151"/>
                  <a:pt x="48" y="151"/>
                </a:cubicBezTo>
                <a:cubicBezTo>
                  <a:pt x="48" y="153"/>
                  <a:pt x="48" y="156"/>
                  <a:pt x="48" y="159"/>
                </a:cubicBezTo>
                <a:cubicBezTo>
                  <a:pt x="54" y="159"/>
                  <a:pt x="60" y="159"/>
                  <a:pt x="65" y="159"/>
                </a:cubicBezTo>
                <a:cubicBezTo>
                  <a:pt x="65" y="160"/>
                  <a:pt x="65" y="162"/>
                  <a:pt x="65" y="163"/>
                </a:cubicBezTo>
                <a:cubicBezTo>
                  <a:pt x="66" y="163"/>
                  <a:pt x="67" y="163"/>
                  <a:pt x="68" y="163"/>
                </a:cubicBezTo>
                <a:cubicBezTo>
                  <a:pt x="68" y="164"/>
                  <a:pt x="68" y="166"/>
                  <a:pt x="68" y="167"/>
                </a:cubicBezTo>
                <a:cubicBezTo>
                  <a:pt x="70" y="167"/>
                  <a:pt x="72" y="167"/>
                  <a:pt x="74" y="167"/>
                </a:cubicBezTo>
                <a:cubicBezTo>
                  <a:pt x="74" y="167"/>
                  <a:pt x="74" y="166"/>
                  <a:pt x="74" y="166"/>
                </a:cubicBezTo>
                <a:cubicBezTo>
                  <a:pt x="75" y="166"/>
                  <a:pt x="76" y="166"/>
                  <a:pt x="77" y="166"/>
                </a:cubicBezTo>
                <a:cubicBezTo>
                  <a:pt x="77" y="166"/>
                  <a:pt x="77" y="167"/>
                  <a:pt x="77" y="167"/>
                </a:cubicBezTo>
                <a:cubicBezTo>
                  <a:pt x="80" y="167"/>
                  <a:pt x="83" y="167"/>
                  <a:pt x="85" y="167"/>
                </a:cubicBezTo>
                <a:cubicBezTo>
                  <a:pt x="85" y="168"/>
                  <a:pt x="85" y="169"/>
                  <a:pt x="85" y="171"/>
                </a:cubicBezTo>
                <a:cubicBezTo>
                  <a:pt x="88" y="171"/>
                  <a:pt x="90" y="171"/>
                  <a:pt x="92" y="171"/>
                </a:cubicBezTo>
                <a:cubicBezTo>
                  <a:pt x="92" y="170"/>
                  <a:pt x="92" y="170"/>
                  <a:pt x="92" y="170"/>
                </a:cubicBezTo>
                <a:cubicBezTo>
                  <a:pt x="94" y="170"/>
                  <a:pt x="95" y="170"/>
                  <a:pt x="96" y="170"/>
                </a:cubicBezTo>
                <a:cubicBezTo>
                  <a:pt x="96" y="170"/>
                  <a:pt x="96" y="170"/>
                  <a:pt x="96" y="171"/>
                </a:cubicBezTo>
                <a:cubicBezTo>
                  <a:pt x="98" y="171"/>
                  <a:pt x="101" y="171"/>
                  <a:pt x="103" y="171"/>
                </a:cubicBezTo>
                <a:cubicBezTo>
                  <a:pt x="103" y="101"/>
                  <a:pt x="103" y="101"/>
                  <a:pt x="103" y="101"/>
                </a:cubicBezTo>
                <a:cubicBezTo>
                  <a:pt x="110" y="101"/>
                  <a:pt x="110" y="101"/>
                  <a:pt x="110" y="101"/>
                </a:cubicBezTo>
                <a:cubicBezTo>
                  <a:pt x="110" y="99"/>
                  <a:pt x="110" y="99"/>
                  <a:pt x="110" y="99"/>
                </a:cubicBezTo>
                <a:cubicBezTo>
                  <a:pt x="126" y="102"/>
                  <a:pt x="126" y="102"/>
                  <a:pt x="126" y="102"/>
                </a:cubicBezTo>
                <a:cubicBezTo>
                  <a:pt x="126" y="112"/>
                  <a:pt x="126" y="123"/>
                  <a:pt x="126" y="134"/>
                </a:cubicBezTo>
                <a:cubicBezTo>
                  <a:pt x="129" y="134"/>
                  <a:pt x="131" y="134"/>
                  <a:pt x="134" y="134"/>
                </a:cubicBezTo>
                <a:cubicBezTo>
                  <a:pt x="134" y="133"/>
                  <a:pt x="134" y="133"/>
                  <a:pt x="134" y="133"/>
                </a:cubicBezTo>
                <a:cubicBezTo>
                  <a:pt x="135" y="133"/>
                  <a:pt x="136" y="133"/>
                  <a:pt x="137" y="133"/>
                </a:cubicBezTo>
                <a:cubicBezTo>
                  <a:pt x="137" y="133"/>
                  <a:pt x="138" y="133"/>
                  <a:pt x="138" y="134"/>
                </a:cubicBezTo>
                <a:cubicBezTo>
                  <a:pt x="141" y="134"/>
                  <a:pt x="143" y="134"/>
                  <a:pt x="146" y="134"/>
                </a:cubicBezTo>
                <a:cubicBezTo>
                  <a:pt x="146" y="140"/>
                  <a:pt x="146" y="146"/>
                  <a:pt x="146" y="152"/>
                </a:cubicBezTo>
                <a:cubicBezTo>
                  <a:pt x="148" y="152"/>
                  <a:pt x="150" y="152"/>
                  <a:pt x="152" y="152"/>
                </a:cubicBezTo>
                <a:cubicBezTo>
                  <a:pt x="152" y="142"/>
                  <a:pt x="152" y="131"/>
                  <a:pt x="152" y="121"/>
                </a:cubicBezTo>
                <a:cubicBezTo>
                  <a:pt x="153" y="121"/>
                  <a:pt x="154" y="121"/>
                  <a:pt x="155" y="121"/>
                </a:cubicBezTo>
                <a:cubicBezTo>
                  <a:pt x="155" y="120"/>
                  <a:pt x="155" y="119"/>
                  <a:pt x="155" y="118"/>
                </a:cubicBezTo>
                <a:cubicBezTo>
                  <a:pt x="162" y="118"/>
                  <a:pt x="169" y="118"/>
                  <a:pt x="176" y="118"/>
                </a:cubicBezTo>
                <a:cubicBezTo>
                  <a:pt x="177" y="119"/>
                  <a:pt x="178" y="119"/>
                  <a:pt x="178" y="120"/>
                </a:cubicBezTo>
                <a:cubicBezTo>
                  <a:pt x="178" y="136"/>
                  <a:pt x="178" y="153"/>
                  <a:pt x="178" y="169"/>
                </a:cubicBezTo>
                <a:cubicBezTo>
                  <a:pt x="180" y="169"/>
                  <a:pt x="181" y="169"/>
                  <a:pt x="183" y="169"/>
                </a:cubicBezTo>
                <a:cubicBezTo>
                  <a:pt x="183" y="170"/>
                  <a:pt x="183" y="171"/>
                  <a:pt x="183" y="172"/>
                </a:cubicBezTo>
                <a:cubicBezTo>
                  <a:pt x="184" y="172"/>
                  <a:pt x="186" y="172"/>
                  <a:pt x="187" y="172"/>
                </a:cubicBezTo>
                <a:cubicBezTo>
                  <a:pt x="187" y="168"/>
                  <a:pt x="187" y="164"/>
                  <a:pt x="187" y="160"/>
                </a:cubicBezTo>
                <a:cubicBezTo>
                  <a:pt x="189" y="160"/>
                  <a:pt x="191" y="160"/>
                  <a:pt x="193" y="160"/>
                </a:cubicBezTo>
                <a:cubicBezTo>
                  <a:pt x="193" y="160"/>
                  <a:pt x="193" y="159"/>
                  <a:pt x="193" y="158"/>
                </a:cubicBezTo>
                <a:cubicBezTo>
                  <a:pt x="195" y="158"/>
                  <a:pt x="197" y="158"/>
                  <a:pt x="199" y="158"/>
                </a:cubicBezTo>
                <a:cubicBezTo>
                  <a:pt x="199" y="159"/>
                  <a:pt x="199" y="159"/>
                  <a:pt x="199" y="160"/>
                </a:cubicBezTo>
                <a:cubicBezTo>
                  <a:pt x="201" y="160"/>
                  <a:pt x="202" y="160"/>
                  <a:pt x="203" y="160"/>
                </a:cubicBezTo>
                <a:cubicBezTo>
                  <a:pt x="203" y="159"/>
                  <a:pt x="204" y="159"/>
                  <a:pt x="204" y="158"/>
                </a:cubicBezTo>
                <a:cubicBezTo>
                  <a:pt x="204" y="158"/>
                  <a:pt x="205" y="158"/>
                  <a:pt x="205" y="158"/>
                </a:cubicBezTo>
                <a:cubicBezTo>
                  <a:pt x="205" y="158"/>
                  <a:pt x="206" y="159"/>
                  <a:pt x="206" y="160"/>
                </a:cubicBezTo>
                <a:cubicBezTo>
                  <a:pt x="207" y="160"/>
                  <a:pt x="207" y="160"/>
                  <a:pt x="208" y="160"/>
                </a:cubicBezTo>
                <a:cubicBezTo>
                  <a:pt x="208" y="153"/>
                  <a:pt x="208" y="146"/>
                  <a:pt x="208" y="139"/>
                </a:cubicBezTo>
                <a:cubicBezTo>
                  <a:pt x="214" y="139"/>
                  <a:pt x="221" y="139"/>
                  <a:pt x="227" y="139"/>
                </a:cubicBezTo>
                <a:cubicBezTo>
                  <a:pt x="229" y="118"/>
                  <a:pt x="229" y="107"/>
                  <a:pt x="230" y="97"/>
                </a:cubicBezTo>
                <a:cubicBezTo>
                  <a:pt x="227" y="96"/>
                  <a:pt x="220" y="94"/>
                  <a:pt x="226" y="91"/>
                </a:cubicBezTo>
                <a:cubicBezTo>
                  <a:pt x="225" y="90"/>
                  <a:pt x="225" y="90"/>
                  <a:pt x="224" y="89"/>
                </a:cubicBezTo>
                <a:cubicBezTo>
                  <a:pt x="224" y="86"/>
                  <a:pt x="224" y="86"/>
                  <a:pt x="227" y="83"/>
                </a:cubicBezTo>
                <a:cubicBezTo>
                  <a:pt x="227" y="82"/>
                  <a:pt x="227" y="80"/>
                  <a:pt x="227" y="78"/>
                </a:cubicBezTo>
                <a:cubicBezTo>
                  <a:pt x="228" y="78"/>
                  <a:pt x="229" y="78"/>
                  <a:pt x="231" y="78"/>
                </a:cubicBezTo>
                <a:cubicBezTo>
                  <a:pt x="231" y="76"/>
                  <a:pt x="231" y="74"/>
                  <a:pt x="231" y="72"/>
                </a:cubicBezTo>
                <a:cubicBezTo>
                  <a:pt x="231" y="72"/>
                  <a:pt x="231" y="72"/>
                  <a:pt x="232" y="72"/>
                </a:cubicBezTo>
                <a:cubicBezTo>
                  <a:pt x="232" y="64"/>
                  <a:pt x="232" y="57"/>
                  <a:pt x="232" y="50"/>
                </a:cubicBezTo>
                <a:cubicBezTo>
                  <a:pt x="231" y="50"/>
                  <a:pt x="231" y="49"/>
                  <a:pt x="231" y="48"/>
                </a:cubicBezTo>
                <a:cubicBezTo>
                  <a:pt x="231" y="48"/>
                  <a:pt x="232" y="47"/>
                  <a:pt x="233" y="46"/>
                </a:cubicBezTo>
                <a:cubicBezTo>
                  <a:pt x="233" y="41"/>
                  <a:pt x="233" y="36"/>
                  <a:pt x="233" y="31"/>
                </a:cubicBezTo>
                <a:cubicBezTo>
                  <a:pt x="233" y="30"/>
                  <a:pt x="233" y="30"/>
                  <a:pt x="233" y="30"/>
                </a:cubicBezTo>
                <a:cubicBezTo>
                  <a:pt x="233" y="24"/>
                  <a:pt x="233" y="19"/>
                  <a:pt x="233" y="14"/>
                </a:cubicBezTo>
                <a:cubicBezTo>
                  <a:pt x="233" y="14"/>
                  <a:pt x="233" y="14"/>
                  <a:pt x="234" y="13"/>
                </a:cubicBezTo>
                <a:cubicBezTo>
                  <a:pt x="234" y="12"/>
                  <a:pt x="234" y="10"/>
                  <a:pt x="234" y="9"/>
                </a:cubicBezTo>
                <a:cubicBezTo>
                  <a:pt x="234" y="9"/>
                  <a:pt x="234" y="8"/>
                  <a:pt x="234" y="8"/>
                </a:cubicBezTo>
                <a:cubicBezTo>
                  <a:pt x="234" y="5"/>
                  <a:pt x="234" y="3"/>
                  <a:pt x="234" y="0"/>
                </a:cubicBezTo>
                <a:cubicBezTo>
                  <a:pt x="234" y="0"/>
                  <a:pt x="234" y="0"/>
                  <a:pt x="235" y="0"/>
                </a:cubicBezTo>
                <a:cubicBezTo>
                  <a:pt x="235" y="3"/>
                  <a:pt x="235" y="5"/>
                  <a:pt x="235" y="8"/>
                </a:cubicBezTo>
                <a:cubicBezTo>
                  <a:pt x="235" y="8"/>
                  <a:pt x="235" y="9"/>
                  <a:pt x="235" y="9"/>
                </a:cubicBezTo>
                <a:cubicBezTo>
                  <a:pt x="235" y="10"/>
                  <a:pt x="235" y="12"/>
                  <a:pt x="235" y="13"/>
                </a:cubicBezTo>
                <a:cubicBezTo>
                  <a:pt x="235" y="14"/>
                  <a:pt x="235" y="14"/>
                  <a:pt x="236" y="14"/>
                </a:cubicBezTo>
                <a:cubicBezTo>
                  <a:pt x="236" y="19"/>
                  <a:pt x="236" y="24"/>
                  <a:pt x="236" y="30"/>
                </a:cubicBezTo>
                <a:cubicBezTo>
                  <a:pt x="236" y="30"/>
                  <a:pt x="236" y="30"/>
                  <a:pt x="236" y="31"/>
                </a:cubicBezTo>
                <a:cubicBezTo>
                  <a:pt x="236" y="36"/>
                  <a:pt x="236" y="41"/>
                  <a:pt x="236" y="46"/>
                </a:cubicBezTo>
                <a:cubicBezTo>
                  <a:pt x="237" y="47"/>
                  <a:pt x="237" y="48"/>
                  <a:pt x="238" y="48"/>
                </a:cubicBezTo>
                <a:cubicBezTo>
                  <a:pt x="238" y="49"/>
                  <a:pt x="237" y="50"/>
                  <a:pt x="237" y="50"/>
                </a:cubicBezTo>
                <a:cubicBezTo>
                  <a:pt x="237" y="57"/>
                  <a:pt x="237" y="64"/>
                  <a:pt x="237" y="72"/>
                </a:cubicBezTo>
                <a:cubicBezTo>
                  <a:pt x="237" y="72"/>
                  <a:pt x="238" y="72"/>
                  <a:pt x="238" y="72"/>
                </a:cubicBezTo>
                <a:cubicBezTo>
                  <a:pt x="238" y="74"/>
                  <a:pt x="238" y="76"/>
                  <a:pt x="238" y="78"/>
                </a:cubicBezTo>
                <a:cubicBezTo>
                  <a:pt x="239" y="78"/>
                  <a:pt x="241" y="78"/>
                  <a:pt x="242" y="78"/>
                </a:cubicBezTo>
                <a:cubicBezTo>
                  <a:pt x="242" y="80"/>
                  <a:pt x="242" y="82"/>
                  <a:pt x="242" y="83"/>
                </a:cubicBezTo>
                <a:cubicBezTo>
                  <a:pt x="245" y="86"/>
                  <a:pt x="245" y="86"/>
                  <a:pt x="245" y="89"/>
                </a:cubicBezTo>
                <a:cubicBezTo>
                  <a:pt x="244" y="90"/>
                  <a:pt x="243" y="90"/>
                  <a:pt x="243" y="91"/>
                </a:cubicBezTo>
                <a:cubicBezTo>
                  <a:pt x="249" y="93"/>
                  <a:pt x="242" y="97"/>
                  <a:pt x="239" y="97"/>
                </a:cubicBezTo>
                <a:cubicBezTo>
                  <a:pt x="241" y="135"/>
                  <a:pt x="242" y="147"/>
                  <a:pt x="244" y="188"/>
                </a:cubicBezTo>
                <a:cubicBezTo>
                  <a:pt x="245" y="188"/>
                  <a:pt x="246" y="188"/>
                  <a:pt x="247" y="188"/>
                </a:cubicBezTo>
                <a:cubicBezTo>
                  <a:pt x="247" y="186"/>
                  <a:pt x="247" y="183"/>
                  <a:pt x="247" y="181"/>
                </a:cubicBezTo>
                <a:cubicBezTo>
                  <a:pt x="250" y="181"/>
                  <a:pt x="254" y="181"/>
                  <a:pt x="258" y="181"/>
                </a:cubicBezTo>
                <a:cubicBezTo>
                  <a:pt x="258" y="184"/>
                  <a:pt x="258" y="186"/>
                  <a:pt x="258" y="189"/>
                </a:cubicBezTo>
                <a:cubicBezTo>
                  <a:pt x="259" y="189"/>
                  <a:pt x="259" y="189"/>
                  <a:pt x="260" y="189"/>
                </a:cubicBezTo>
                <a:cubicBezTo>
                  <a:pt x="260" y="185"/>
                  <a:pt x="260" y="181"/>
                  <a:pt x="260" y="178"/>
                </a:cubicBezTo>
                <a:cubicBezTo>
                  <a:pt x="260" y="178"/>
                  <a:pt x="261" y="178"/>
                  <a:pt x="262" y="178"/>
                </a:cubicBezTo>
                <a:cubicBezTo>
                  <a:pt x="262" y="181"/>
                  <a:pt x="262" y="185"/>
                  <a:pt x="262" y="189"/>
                </a:cubicBezTo>
                <a:cubicBezTo>
                  <a:pt x="262" y="189"/>
                  <a:pt x="263" y="189"/>
                  <a:pt x="263" y="189"/>
                </a:cubicBezTo>
                <a:cubicBezTo>
                  <a:pt x="263" y="187"/>
                  <a:pt x="263" y="185"/>
                  <a:pt x="263" y="183"/>
                </a:cubicBezTo>
                <a:cubicBezTo>
                  <a:pt x="263" y="183"/>
                  <a:pt x="264" y="183"/>
                  <a:pt x="264" y="183"/>
                </a:cubicBezTo>
                <a:cubicBezTo>
                  <a:pt x="264" y="185"/>
                  <a:pt x="264" y="186"/>
                  <a:pt x="264" y="188"/>
                </a:cubicBezTo>
                <a:cubicBezTo>
                  <a:pt x="266" y="188"/>
                  <a:pt x="269" y="188"/>
                  <a:pt x="271" y="188"/>
                </a:cubicBezTo>
                <a:cubicBezTo>
                  <a:pt x="271" y="186"/>
                  <a:pt x="271" y="184"/>
                  <a:pt x="271" y="182"/>
                </a:cubicBezTo>
                <a:cubicBezTo>
                  <a:pt x="272" y="182"/>
                  <a:pt x="274" y="182"/>
                  <a:pt x="275" y="182"/>
                </a:cubicBezTo>
                <a:cubicBezTo>
                  <a:pt x="275" y="181"/>
                  <a:pt x="275" y="180"/>
                  <a:pt x="275" y="179"/>
                </a:cubicBezTo>
                <a:cubicBezTo>
                  <a:pt x="277" y="179"/>
                  <a:pt x="278" y="179"/>
                  <a:pt x="280" y="179"/>
                </a:cubicBezTo>
                <a:cubicBezTo>
                  <a:pt x="280" y="180"/>
                  <a:pt x="280" y="181"/>
                  <a:pt x="280" y="181"/>
                </a:cubicBezTo>
                <a:cubicBezTo>
                  <a:pt x="281" y="181"/>
                  <a:pt x="282" y="181"/>
                  <a:pt x="283" y="181"/>
                </a:cubicBezTo>
                <a:cubicBezTo>
                  <a:pt x="283" y="181"/>
                  <a:pt x="283" y="180"/>
                  <a:pt x="283" y="179"/>
                </a:cubicBezTo>
                <a:cubicBezTo>
                  <a:pt x="294" y="179"/>
                  <a:pt x="305" y="179"/>
                  <a:pt x="315" y="179"/>
                </a:cubicBezTo>
                <a:cubicBezTo>
                  <a:pt x="315" y="179"/>
                  <a:pt x="315" y="178"/>
                  <a:pt x="315" y="178"/>
                </a:cubicBezTo>
                <a:cubicBezTo>
                  <a:pt x="316" y="178"/>
                  <a:pt x="317" y="178"/>
                  <a:pt x="318" y="178"/>
                </a:cubicBezTo>
                <a:cubicBezTo>
                  <a:pt x="318" y="178"/>
                  <a:pt x="318" y="179"/>
                  <a:pt x="318" y="179"/>
                </a:cubicBezTo>
                <a:cubicBezTo>
                  <a:pt x="318" y="179"/>
                  <a:pt x="319" y="179"/>
                  <a:pt x="320" y="179"/>
                </a:cubicBezTo>
                <a:cubicBezTo>
                  <a:pt x="320" y="180"/>
                  <a:pt x="320" y="181"/>
                  <a:pt x="320" y="182"/>
                </a:cubicBezTo>
                <a:cubicBezTo>
                  <a:pt x="321" y="182"/>
                  <a:pt x="321" y="182"/>
                  <a:pt x="322" y="182"/>
                </a:cubicBezTo>
                <a:cubicBezTo>
                  <a:pt x="322" y="182"/>
                  <a:pt x="322" y="181"/>
                  <a:pt x="322" y="181"/>
                </a:cubicBezTo>
                <a:cubicBezTo>
                  <a:pt x="322" y="181"/>
                  <a:pt x="323" y="181"/>
                  <a:pt x="324" y="181"/>
                </a:cubicBezTo>
                <a:cubicBezTo>
                  <a:pt x="324" y="181"/>
                  <a:pt x="324" y="182"/>
                  <a:pt x="324" y="182"/>
                </a:cubicBezTo>
                <a:cubicBezTo>
                  <a:pt x="325" y="182"/>
                  <a:pt x="327" y="182"/>
                  <a:pt x="329" y="182"/>
                </a:cubicBezTo>
                <a:cubicBezTo>
                  <a:pt x="329" y="182"/>
                  <a:pt x="329" y="181"/>
                  <a:pt x="329" y="180"/>
                </a:cubicBezTo>
                <a:cubicBezTo>
                  <a:pt x="330" y="180"/>
                  <a:pt x="331" y="180"/>
                  <a:pt x="333" y="180"/>
                </a:cubicBezTo>
                <a:cubicBezTo>
                  <a:pt x="333" y="184"/>
                  <a:pt x="333" y="187"/>
                  <a:pt x="333" y="190"/>
                </a:cubicBezTo>
                <a:cubicBezTo>
                  <a:pt x="333" y="190"/>
                  <a:pt x="333" y="190"/>
                  <a:pt x="333" y="190"/>
                </a:cubicBezTo>
                <a:cubicBezTo>
                  <a:pt x="333" y="189"/>
                  <a:pt x="333" y="188"/>
                  <a:pt x="333" y="187"/>
                </a:cubicBezTo>
                <a:cubicBezTo>
                  <a:pt x="334" y="187"/>
                  <a:pt x="335" y="187"/>
                  <a:pt x="336" y="187"/>
                </a:cubicBezTo>
                <a:cubicBezTo>
                  <a:pt x="336" y="188"/>
                  <a:pt x="336" y="189"/>
                  <a:pt x="336" y="190"/>
                </a:cubicBezTo>
                <a:cubicBezTo>
                  <a:pt x="338" y="190"/>
                  <a:pt x="340" y="190"/>
                  <a:pt x="342" y="190"/>
                </a:cubicBezTo>
                <a:cubicBezTo>
                  <a:pt x="342" y="185"/>
                  <a:pt x="342" y="185"/>
                  <a:pt x="342" y="185"/>
                </a:cubicBezTo>
                <a:cubicBezTo>
                  <a:pt x="348" y="183"/>
                  <a:pt x="348" y="183"/>
                  <a:pt x="348" y="183"/>
                </a:cubicBezTo>
                <a:cubicBezTo>
                  <a:pt x="348" y="180"/>
                  <a:pt x="348" y="177"/>
                  <a:pt x="348" y="173"/>
                </a:cubicBezTo>
                <a:cubicBezTo>
                  <a:pt x="349" y="173"/>
                  <a:pt x="350" y="173"/>
                  <a:pt x="350" y="173"/>
                </a:cubicBezTo>
                <a:cubicBezTo>
                  <a:pt x="350" y="177"/>
                  <a:pt x="351" y="180"/>
                  <a:pt x="351" y="183"/>
                </a:cubicBezTo>
                <a:cubicBezTo>
                  <a:pt x="351" y="183"/>
                  <a:pt x="352" y="183"/>
                  <a:pt x="353" y="183"/>
                </a:cubicBezTo>
                <a:cubicBezTo>
                  <a:pt x="353" y="180"/>
                  <a:pt x="353" y="177"/>
                  <a:pt x="354" y="173"/>
                </a:cubicBezTo>
                <a:cubicBezTo>
                  <a:pt x="354" y="173"/>
                  <a:pt x="355" y="173"/>
                  <a:pt x="355" y="173"/>
                </a:cubicBezTo>
                <a:cubicBezTo>
                  <a:pt x="356" y="176"/>
                  <a:pt x="356" y="179"/>
                  <a:pt x="356" y="182"/>
                </a:cubicBezTo>
                <a:cubicBezTo>
                  <a:pt x="357" y="182"/>
                  <a:pt x="357" y="182"/>
                  <a:pt x="358" y="182"/>
                </a:cubicBezTo>
                <a:cubicBezTo>
                  <a:pt x="358" y="182"/>
                  <a:pt x="358" y="183"/>
                  <a:pt x="358" y="183"/>
                </a:cubicBezTo>
                <a:cubicBezTo>
                  <a:pt x="359" y="183"/>
                  <a:pt x="360" y="183"/>
                  <a:pt x="361" y="183"/>
                </a:cubicBezTo>
                <a:cubicBezTo>
                  <a:pt x="361" y="183"/>
                  <a:pt x="361" y="182"/>
                  <a:pt x="361" y="182"/>
                </a:cubicBezTo>
                <a:cubicBezTo>
                  <a:pt x="362" y="182"/>
                  <a:pt x="363" y="182"/>
                  <a:pt x="364" y="182"/>
                </a:cubicBezTo>
                <a:cubicBezTo>
                  <a:pt x="364" y="183"/>
                  <a:pt x="364" y="184"/>
                  <a:pt x="364" y="185"/>
                </a:cubicBezTo>
                <a:cubicBezTo>
                  <a:pt x="364" y="185"/>
                  <a:pt x="365" y="185"/>
                  <a:pt x="365" y="185"/>
                </a:cubicBezTo>
                <a:cubicBezTo>
                  <a:pt x="365" y="185"/>
                  <a:pt x="365" y="186"/>
                  <a:pt x="365" y="187"/>
                </a:cubicBezTo>
                <a:cubicBezTo>
                  <a:pt x="365" y="187"/>
                  <a:pt x="365" y="187"/>
                  <a:pt x="365" y="187"/>
                </a:cubicBezTo>
                <a:cubicBezTo>
                  <a:pt x="365" y="188"/>
                  <a:pt x="365" y="189"/>
                  <a:pt x="365" y="190"/>
                </a:cubicBezTo>
                <a:cubicBezTo>
                  <a:pt x="367" y="190"/>
                  <a:pt x="369" y="190"/>
                  <a:pt x="371" y="190"/>
                </a:cubicBezTo>
                <a:cubicBezTo>
                  <a:pt x="371" y="187"/>
                  <a:pt x="371" y="184"/>
                  <a:pt x="371" y="181"/>
                </a:cubicBezTo>
                <a:cubicBezTo>
                  <a:pt x="371" y="181"/>
                  <a:pt x="370" y="181"/>
                  <a:pt x="370" y="181"/>
                </a:cubicBezTo>
                <a:cubicBezTo>
                  <a:pt x="370" y="181"/>
                  <a:pt x="370" y="180"/>
                  <a:pt x="370" y="180"/>
                </a:cubicBezTo>
                <a:cubicBezTo>
                  <a:pt x="371" y="180"/>
                  <a:pt x="372" y="180"/>
                  <a:pt x="373" y="180"/>
                </a:cubicBezTo>
                <a:cubicBezTo>
                  <a:pt x="373" y="178"/>
                  <a:pt x="373" y="177"/>
                  <a:pt x="373" y="175"/>
                </a:cubicBezTo>
                <a:cubicBezTo>
                  <a:pt x="380" y="175"/>
                  <a:pt x="388" y="175"/>
                  <a:pt x="395" y="175"/>
                </a:cubicBezTo>
                <a:cubicBezTo>
                  <a:pt x="395" y="177"/>
                  <a:pt x="395" y="178"/>
                  <a:pt x="395" y="179"/>
                </a:cubicBezTo>
                <a:cubicBezTo>
                  <a:pt x="398" y="179"/>
                  <a:pt x="400" y="179"/>
                  <a:pt x="402" y="179"/>
                </a:cubicBezTo>
                <a:cubicBezTo>
                  <a:pt x="402" y="178"/>
                  <a:pt x="402" y="176"/>
                  <a:pt x="402" y="175"/>
                </a:cubicBezTo>
                <a:cubicBezTo>
                  <a:pt x="403" y="175"/>
                  <a:pt x="403" y="175"/>
                  <a:pt x="404" y="175"/>
                </a:cubicBezTo>
                <a:cubicBezTo>
                  <a:pt x="404" y="172"/>
                  <a:pt x="404" y="169"/>
                  <a:pt x="404" y="166"/>
                </a:cubicBezTo>
                <a:cubicBezTo>
                  <a:pt x="405" y="166"/>
                  <a:pt x="406" y="166"/>
                  <a:pt x="407" y="166"/>
                </a:cubicBezTo>
                <a:cubicBezTo>
                  <a:pt x="407" y="166"/>
                  <a:pt x="408" y="166"/>
                  <a:pt x="408" y="165"/>
                </a:cubicBezTo>
                <a:cubicBezTo>
                  <a:pt x="409" y="165"/>
                  <a:pt x="410" y="165"/>
                  <a:pt x="411" y="165"/>
                </a:cubicBezTo>
                <a:cubicBezTo>
                  <a:pt x="411" y="166"/>
                  <a:pt x="412" y="166"/>
                  <a:pt x="412" y="166"/>
                </a:cubicBezTo>
                <a:cubicBezTo>
                  <a:pt x="413" y="166"/>
                  <a:pt x="414" y="166"/>
                  <a:pt x="415" y="166"/>
                </a:cubicBezTo>
                <a:cubicBezTo>
                  <a:pt x="415" y="169"/>
                  <a:pt x="415" y="172"/>
                  <a:pt x="415" y="174"/>
                </a:cubicBezTo>
                <a:cubicBezTo>
                  <a:pt x="418" y="174"/>
                  <a:pt x="421" y="174"/>
                  <a:pt x="424" y="174"/>
                </a:cubicBezTo>
                <a:cubicBezTo>
                  <a:pt x="424" y="173"/>
                  <a:pt x="424" y="172"/>
                  <a:pt x="424" y="171"/>
                </a:cubicBezTo>
                <a:cubicBezTo>
                  <a:pt x="424" y="171"/>
                  <a:pt x="425" y="171"/>
                  <a:pt x="425" y="171"/>
                </a:cubicBezTo>
                <a:cubicBezTo>
                  <a:pt x="425" y="172"/>
                  <a:pt x="425" y="173"/>
                  <a:pt x="425" y="174"/>
                </a:cubicBezTo>
                <a:cubicBezTo>
                  <a:pt x="428" y="174"/>
                  <a:pt x="430" y="174"/>
                  <a:pt x="432" y="174"/>
                </a:cubicBezTo>
                <a:cubicBezTo>
                  <a:pt x="432" y="171"/>
                  <a:pt x="432" y="167"/>
                  <a:pt x="432" y="164"/>
                </a:cubicBezTo>
                <a:cubicBezTo>
                  <a:pt x="433" y="164"/>
                  <a:pt x="433" y="164"/>
                  <a:pt x="434" y="164"/>
                </a:cubicBezTo>
                <a:cubicBezTo>
                  <a:pt x="434" y="177"/>
                  <a:pt x="434" y="191"/>
                  <a:pt x="434" y="204"/>
                </a:cubicBezTo>
                <a:cubicBezTo>
                  <a:pt x="290" y="204"/>
                  <a:pt x="145" y="204"/>
                  <a:pt x="0" y="204"/>
                </a:cubicBezTo>
                <a:close/>
              </a:path>
            </a:pathLst>
          </a:custGeom>
          <a:noFill/>
          <a:ln cap="flat" cmpd="sng" w="9525">
            <a:solidFill>
              <a:schemeClr val="lt1"/>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id="280" name="Google Shape;280;p9"/>
          <p:cNvPicPr preferRelativeResize="0"/>
          <p:nvPr/>
        </p:nvPicPr>
        <p:blipFill rotWithShape="1">
          <a:blip r:embed="rId3">
            <a:alphaModFix/>
          </a:blip>
          <a:srcRect b="0" l="0" r="0" t="0"/>
          <a:stretch/>
        </p:blipFill>
        <p:spPr>
          <a:xfrm>
            <a:off x="2740576" y="1479451"/>
            <a:ext cx="5877176" cy="1788700"/>
          </a:xfrm>
          <a:prstGeom prst="rect">
            <a:avLst/>
          </a:prstGeom>
          <a:noFill/>
          <a:ln>
            <a:noFill/>
          </a:ln>
        </p:spPr>
      </p:pic>
      <p:sp>
        <p:nvSpPr>
          <p:cNvPr id="281" name="Google Shape;281;p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主题">
  <a:themeElements>
    <a:clrScheme name="自定义 23">
      <a:dk1>
        <a:srgbClr val="000000"/>
      </a:dk1>
      <a:lt1>
        <a:srgbClr val="FFFFFF"/>
      </a:lt1>
      <a:dk2>
        <a:srgbClr val="464646"/>
      </a:dk2>
      <a:lt2>
        <a:srgbClr val="FFFFFF"/>
      </a:lt2>
      <a:accent1>
        <a:srgbClr val="FFFFFF"/>
      </a:accent1>
      <a:accent2>
        <a:srgbClr val="D8D8D8"/>
      </a:accent2>
      <a:accent3>
        <a:srgbClr val="FFFFFF"/>
      </a:accent3>
      <a:accent4>
        <a:srgbClr val="D8D8D8"/>
      </a:accent4>
      <a:accent5>
        <a:srgbClr val="FFFFFF"/>
      </a:accent5>
      <a:accent6>
        <a:srgbClr val="D8D8D8"/>
      </a:accent6>
      <a:hlink>
        <a:srgbClr val="FED987"/>
      </a:hlink>
      <a:folHlink>
        <a:srgbClr val="FEC0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Office 主题">
  <a:themeElements>
    <a:clrScheme name="自定义 23">
      <a:dk1>
        <a:srgbClr val="000000"/>
      </a:dk1>
      <a:lt1>
        <a:srgbClr val="FFFFFF"/>
      </a:lt1>
      <a:dk2>
        <a:srgbClr val="464646"/>
      </a:dk2>
      <a:lt2>
        <a:srgbClr val="FFFFFF"/>
      </a:lt2>
      <a:accent1>
        <a:srgbClr val="FFFFFF"/>
      </a:accent1>
      <a:accent2>
        <a:srgbClr val="D8D8D8"/>
      </a:accent2>
      <a:accent3>
        <a:srgbClr val="FFFFFF"/>
      </a:accent3>
      <a:accent4>
        <a:srgbClr val="D8D8D8"/>
      </a:accent4>
      <a:accent5>
        <a:srgbClr val="FFFFFF"/>
      </a:accent5>
      <a:accent6>
        <a:srgbClr val="D8D8D8"/>
      </a:accent6>
      <a:hlink>
        <a:srgbClr val="FED987"/>
      </a:hlink>
      <a:folHlink>
        <a:srgbClr val="FEC0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